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3" r:id="rId4"/>
    <p:sldId id="258" r:id="rId5"/>
    <p:sldId id="264" r:id="rId6"/>
    <p:sldId id="259" r:id="rId7"/>
    <p:sldId id="260"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1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38BC0-9AF3-42F8-9FB6-2C0B897717CB}" type="datetimeFigureOut">
              <a:rPr kumimoji="1" lang="ja-JP" altLang="en-US" smtClean="0"/>
              <a:t>2016/9/6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5D5E5-CFBF-4037-9B51-EC419F907F7D}" type="slidenum">
              <a:rPr kumimoji="1" lang="ja-JP" altLang="en-US" smtClean="0"/>
              <a:t>‹#›</a:t>
            </a:fld>
            <a:endParaRPr kumimoji="1" lang="ja-JP" altLang="en-US"/>
          </a:p>
        </p:txBody>
      </p:sp>
    </p:spTree>
    <p:extLst>
      <p:ext uri="{BB962C8B-B14F-4D97-AF65-F5344CB8AC3E}">
        <p14:creationId xmlns:p14="http://schemas.microsoft.com/office/powerpoint/2010/main" val="29015336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77101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158200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328952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376591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223466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59446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100611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61614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261020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339941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94E522-3AC6-4EEE-B019-7C0000C9882D}" type="datetimeFigureOut">
              <a:rPr kumimoji="1" lang="ja-JP" altLang="en-US" smtClean="0"/>
              <a:t>2016/9/6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103202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4E522-3AC6-4EEE-B019-7C0000C9882D}" type="datetimeFigureOut">
              <a:rPr kumimoji="1" lang="ja-JP" altLang="en-US" smtClean="0"/>
              <a:t>2016/9/6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A8F5B-3A86-4DFA-B770-8FF0F6B6C7DC}" type="slidenum">
              <a:rPr kumimoji="1" lang="ja-JP" altLang="en-US" smtClean="0"/>
              <a:t>‹#›</a:t>
            </a:fld>
            <a:endParaRPr kumimoji="1" lang="ja-JP" altLang="en-US"/>
          </a:p>
        </p:txBody>
      </p:sp>
    </p:spTree>
    <p:extLst>
      <p:ext uri="{BB962C8B-B14F-4D97-AF65-F5344CB8AC3E}">
        <p14:creationId xmlns:p14="http://schemas.microsoft.com/office/powerpoint/2010/main" val="213855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8568952" cy="2031325"/>
          </a:xfrm>
          <a:prstGeom prst="rect">
            <a:avLst/>
          </a:prstGeom>
          <a:noFill/>
        </p:spPr>
        <p:txBody>
          <a:bodyPr wrap="square" rtlCol="0">
            <a:spAutoFit/>
          </a:bodyPr>
          <a:lstStyle/>
          <a:p>
            <a:r>
              <a:rPr kumimoji="1" lang="ja-JP" altLang="en-US" dirty="0">
                <a:solidFill>
                  <a:srgbClr val="0070C0"/>
                </a:solidFill>
              </a:rPr>
              <a:t>数理解と四則演算におけるつまづき</a:t>
            </a:r>
            <a:endParaRPr kumimoji="1" lang="en-US" altLang="ja-JP" dirty="0">
              <a:solidFill>
                <a:srgbClr val="0070C0"/>
              </a:solidFill>
            </a:endParaRPr>
          </a:p>
          <a:p>
            <a:endParaRPr lang="en-US" altLang="ja-JP" dirty="0"/>
          </a:p>
          <a:p>
            <a:pPr marL="285750" indent="-285750">
              <a:buClr>
                <a:srgbClr val="0070C0"/>
              </a:buClr>
              <a:buFont typeface="Wingdings" pitchFamily="2" charset="2"/>
              <a:buChar char="n"/>
            </a:pPr>
            <a:r>
              <a:rPr kumimoji="1" lang="en-US" altLang="ja-JP" dirty="0"/>
              <a:t>1</a:t>
            </a:r>
            <a:r>
              <a:rPr kumimoji="1" lang="ja-JP" altLang="en-US" dirty="0"/>
              <a:t>学年　比較（求差），繰り上がり，繰り下がり</a:t>
            </a:r>
            <a:endParaRPr kumimoji="1" lang="en-US" altLang="ja-JP" dirty="0"/>
          </a:p>
          <a:p>
            <a:pPr marL="285750" indent="-285750">
              <a:buClr>
                <a:srgbClr val="0070C0"/>
              </a:buClr>
              <a:buFont typeface="Wingdings" pitchFamily="2" charset="2"/>
              <a:buChar char="n"/>
            </a:pPr>
            <a:r>
              <a:rPr lang="en-US" altLang="ja-JP" dirty="0"/>
              <a:t>2</a:t>
            </a:r>
            <a:r>
              <a:rPr lang="ja-JP" altLang="en-US" dirty="0"/>
              <a:t>学年　場面から演算を決定する文章題，</a:t>
            </a:r>
            <a:r>
              <a:rPr lang="en-US" altLang="ja-JP" dirty="0"/>
              <a:t>7</a:t>
            </a:r>
            <a:r>
              <a:rPr lang="ja-JP" altLang="en-US" dirty="0" err="1"/>
              <a:t>，</a:t>
            </a:r>
            <a:r>
              <a:rPr lang="en-US" altLang="ja-JP" dirty="0"/>
              <a:t>8</a:t>
            </a:r>
            <a:r>
              <a:rPr lang="ja-JP" altLang="en-US" dirty="0" err="1"/>
              <a:t>，</a:t>
            </a:r>
            <a:r>
              <a:rPr lang="en-US" altLang="ja-JP" dirty="0"/>
              <a:t>9</a:t>
            </a:r>
            <a:r>
              <a:rPr lang="ja-JP" altLang="en-US" dirty="0"/>
              <a:t>の段の九九など</a:t>
            </a:r>
            <a:endParaRPr lang="en-US" altLang="ja-JP" dirty="0"/>
          </a:p>
          <a:p>
            <a:pPr marL="285750" indent="-285750">
              <a:buClr>
                <a:srgbClr val="0070C0"/>
              </a:buClr>
              <a:buFont typeface="Wingdings" pitchFamily="2" charset="2"/>
              <a:buChar char="n"/>
            </a:pPr>
            <a:r>
              <a:rPr kumimoji="1" lang="en-US" altLang="ja-JP" dirty="0"/>
              <a:t>3</a:t>
            </a:r>
            <a:r>
              <a:rPr kumimoji="1" lang="ja-JP" altLang="en-US" dirty="0"/>
              <a:t>学年　</a:t>
            </a:r>
            <a:r>
              <a:rPr kumimoji="1" lang="en-US" altLang="ja-JP" dirty="0"/>
              <a:t>3</a:t>
            </a:r>
            <a:r>
              <a:rPr kumimoji="1" lang="ja-JP" altLang="en-US" dirty="0"/>
              <a:t>位数で</a:t>
            </a:r>
            <a:r>
              <a:rPr kumimoji="1" lang="en-US" altLang="ja-JP" dirty="0"/>
              <a:t>0</a:t>
            </a:r>
            <a:r>
              <a:rPr kumimoji="1" lang="ja-JP" altLang="en-US" dirty="0"/>
              <a:t>を含み</a:t>
            </a:r>
            <a:r>
              <a:rPr kumimoji="1" lang="en-US" altLang="ja-JP" dirty="0"/>
              <a:t>2</a:t>
            </a:r>
            <a:r>
              <a:rPr kumimoji="1" lang="ja-JP" altLang="en-US" dirty="0"/>
              <a:t>回栗下がりのある筆算，あまりのある割り算</a:t>
            </a:r>
            <a:endParaRPr kumimoji="1" lang="en-US" altLang="ja-JP" dirty="0"/>
          </a:p>
          <a:p>
            <a:pPr marL="285750" indent="-285750">
              <a:buClr>
                <a:srgbClr val="0070C0"/>
              </a:buClr>
              <a:buFont typeface="Wingdings" pitchFamily="2" charset="2"/>
              <a:buChar char="n"/>
            </a:pPr>
            <a:r>
              <a:rPr kumimoji="1" lang="en-US" altLang="ja-JP" dirty="0"/>
              <a:t>4</a:t>
            </a:r>
            <a:r>
              <a:rPr kumimoji="1" lang="ja-JP" altLang="en-US" dirty="0"/>
              <a:t>学年　割り算の筆算，概数，四則混合</a:t>
            </a:r>
            <a:endParaRPr kumimoji="1" lang="en-US" altLang="ja-JP" dirty="0"/>
          </a:p>
          <a:p>
            <a:pPr marL="285750" indent="-285750">
              <a:buClr>
                <a:srgbClr val="0070C0"/>
              </a:buClr>
              <a:buFont typeface="Wingdings" pitchFamily="2" charset="2"/>
              <a:buChar char="n"/>
            </a:pPr>
            <a:r>
              <a:rPr lang="ja-JP" altLang="en-US" dirty="0">
                <a:solidFill>
                  <a:srgbClr val="FF0000"/>
                </a:solidFill>
              </a:rPr>
              <a:t>計算を単純に繰り返す指導方法だけでは，正答率の低さを解決するのは難しい</a:t>
            </a:r>
            <a:endParaRPr kumimoji="1" lang="ja-JP" altLang="en-US" dirty="0">
              <a:solidFill>
                <a:srgbClr val="FF0000"/>
              </a:solidFill>
            </a:endParaRPr>
          </a:p>
        </p:txBody>
      </p:sp>
    </p:spTree>
    <p:extLst>
      <p:ext uri="{BB962C8B-B14F-4D97-AF65-F5344CB8AC3E}">
        <p14:creationId xmlns:p14="http://schemas.microsoft.com/office/powerpoint/2010/main" val="231818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188640"/>
            <a:ext cx="2160240" cy="369332"/>
          </a:xfrm>
          <a:prstGeom prst="rect">
            <a:avLst/>
          </a:prstGeom>
          <a:noFill/>
        </p:spPr>
        <p:txBody>
          <a:bodyPr wrap="square" rtlCol="0">
            <a:spAutoFit/>
          </a:bodyPr>
          <a:lstStyle/>
          <a:p>
            <a:r>
              <a:rPr kumimoji="1" lang="ja-JP" altLang="en-US" dirty="0"/>
              <a:t>小数と分数の概念</a:t>
            </a:r>
          </a:p>
        </p:txBody>
      </p:sp>
      <p:sp>
        <p:nvSpPr>
          <p:cNvPr id="5" name="テキスト ボックス 4"/>
          <p:cNvSpPr txBox="1"/>
          <p:nvPr/>
        </p:nvSpPr>
        <p:spPr>
          <a:xfrm>
            <a:off x="467544" y="692696"/>
            <a:ext cx="8208912" cy="4524315"/>
          </a:xfrm>
          <a:prstGeom prst="rect">
            <a:avLst/>
          </a:prstGeom>
          <a:noFill/>
        </p:spPr>
        <p:txBody>
          <a:bodyPr wrap="square" rtlCol="0">
            <a:spAutoFit/>
          </a:bodyPr>
          <a:lstStyle/>
          <a:p>
            <a:pPr marL="285750" indent="-285750">
              <a:buClr>
                <a:srgbClr val="0070C0"/>
              </a:buClr>
              <a:buFont typeface="Wingdings" pitchFamily="2" charset="2"/>
              <a:buChar char="n"/>
            </a:pPr>
            <a:r>
              <a:rPr kumimoji="1" lang="ja-JP" altLang="en-US" dirty="0"/>
              <a:t>整数　離散的な量⇔小数，分数　</a:t>
            </a:r>
            <a:r>
              <a:rPr kumimoji="1" lang="ja-JP" altLang="en-US" dirty="0">
                <a:solidFill>
                  <a:srgbClr val="FF0000"/>
                </a:solidFill>
              </a:rPr>
              <a:t>連続量</a:t>
            </a:r>
            <a:endParaRPr kumimoji="1" lang="en-US" altLang="ja-JP" dirty="0">
              <a:solidFill>
                <a:srgbClr val="FF0000"/>
              </a:solidFill>
            </a:endParaRPr>
          </a:p>
          <a:p>
            <a:pPr marL="285750" indent="-285750">
              <a:buClr>
                <a:srgbClr val="0070C0"/>
              </a:buClr>
              <a:buFont typeface="Wingdings" pitchFamily="2" charset="2"/>
              <a:buChar char="n"/>
            </a:pPr>
            <a:r>
              <a:rPr lang="ja-JP" altLang="en-US" dirty="0"/>
              <a:t>小数　十進位取り</a:t>
            </a:r>
            <a:endParaRPr lang="en-US" altLang="ja-JP" dirty="0"/>
          </a:p>
          <a:p>
            <a:pPr marL="285750" indent="-285750">
              <a:buClr>
                <a:srgbClr val="0070C0"/>
              </a:buClr>
              <a:buFont typeface="Wingdings" pitchFamily="2" charset="2"/>
              <a:buChar char="n"/>
            </a:pPr>
            <a:r>
              <a:rPr lang="ja-JP" altLang="en-US" dirty="0"/>
              <a:t>左へ</a:t>
            </a:r>
            <a:r>
              <a:rPr lang="en-US" altLang="ja-JP" dirty="0"/>
              <a:t>1</a:t>
            </a:r>
            <a:r>
              <a:rPr lang="ja-JP" altLang="en-US" dirty="0"/>
              <a:t>移動⇒</a:t>
            </a:r>
            <a:r>
              <a:rPr lang="en-US" altLang="ja-JP" dirty="0"/>
              <a:t>10</a:t>
            </a:r>
            <a:r>
              <a:rPr lang="ja-JP" altLang="en-US" dirty="0"/>
              <a:t>倍　右へ</a:t>
            </a:r>
            <a:r>
              <a:rPr lang="en-US" altLang="ja-JP" dirty="0"/>
              <a:t>1</a:t>
            </a:r>
            <a:r>
              <a:rPr lang="ja-JP" altLang="en-US" dirty="0"/>
              <a:t>移動⇒</a:t>
            </a:r>
            <a:r>
              <a:rPr lang="en-US" altLang="ja-JP" dirty="0"/>
              <a:t>10</a:t>
            </a:r>
            <a:r>
              <a:rPr lang="ja-JP" altLang="en-US" dirty="0"/>
              <a:t>分の</a:t>
            </a:r>
            <a:r>
              <a:rPr lang="en-US" altLang="ja-JP" dirty="0"/>
              <a:t>1</a:t>
            </a:r>
          </a:p>
          <a:p>
            <a:pPr marL="285750" indent="-285750">
              <a:buClr>
                <a:srgbClr val="0070C0"/>
              </a:buClr>
              <a:buFont typeface="Wingdings" pitchFamily="2" charset="2"/>
              <a:buChar char="n"/>
            </a:pPr>
            <a:r>
              <a:rPr lang="ja-JP" altLang="en-US" dirty="0"/>
              <a:t>桁の値⇒その桁の値とその位置との積</a:t>
            </a:r>
            <a:endParaRPr lang="en-US" altLang="ja-JP" dirty="0"/>
          </a:p>
          <a:p>
            <a:pPr marL="285750" indent="-285750">
              <a:buClr>
                <a:srgbClr val="0070C0"/>
              </a:buClr>
              <a:buFont typeface="Wingdings" pitchFamily="2" charset="2"/>
              <a:buChar char="n"/>
            </a:pPr>
            <a:r>
              <a:rPr lang="ja-JP" altLang="en-US" dirty="0"/>
              <a:t>桁の値の和⇒その数全体の値</a:t>
            </a:r>
            <a:endParaRPr lang="en-US" altLang="ja-JP" dirty="0"/>
          </a:p>
          <a:p>
            <a:pPr marL="285750" indent="-285750">
              <a:buClr>
                <a:srgbClr val="0070C0"/>
              </a:buClr>
              <a:buFont typeface="Wingdings" pitchFamily="2" charset="2"/>
              <a:buChar char="n"/>
            </a:pPr>
            <a:r>
              <a:rPr lang="en-US" altLang="ja-JP" dirty="0"/>
              <a:t>1</a:t>
            </a:r>
            <a:r>
              <a:rPr lang="ja-JP" altLang="en-US" dirty="0"/>
              <a:t>以下にも拡張して適応</a:t>
            </a:r>
            <a:endParaRPr lang="en-US" altLang="ja-JP" dirty="0"/>
          </a:p>
          <a:p>
            <a:pPr marL="285750" indent="-285750">
              <a:buClr>
                <a:srgbClr val="0070C0"/>
              </a:buClr>
              <a:buFont typeface="Wingdings" pitchFamily="2" charset="2"/>
              <a:buChar char="n"/>
            </a:pPr>
            <a:endParaRPr lang="en-US" altLang="ja-JP" dirty="0"/>
          </a:p>
          <a:p>
            <a:pPr marL="285750" indent="-285750">
              <a:buClr>
                <a:srgbClr val="0070C0"/>
              </a:buClr>
              <a:buFont typeface="Wingdings" pitchFamily="2" charset="2"/>
              <a:buChar char="n"/>
            </a:pPr>
            <a:r>
              <a:rPr lang="ja-JP" altLang="en-US" dirty="0"/>
              <a:t>分数　比と割合の習熟</a:t>
            </a:r>
            <a:endParaRPr lang="en-US" altLang="ja-JP" dirty="0"/>
          </a:p>
          <a:p>
            <a:pPr marL="285750" indent="-285750">
              <a:buClr>
                <a:srgbClr val="0070C0"/>
              </a:buClr>
              <a:buFont typeface="Wingdings" pitchFamily="2" charset="2"/>
              <a:buChar char="n"/>
            </a:pPr>
            <a:r>
              <a:rPr kumimoji="1" lang="ja-JP" altLang="en-US" dirty="0"/>
              <a:t>割合分数⇒全体に対する割合　全体の大きさは問題ではない</a:t>
            </a:r>
            <a:endParaRPr kumimoji="1" lang="en-US" altLang="ja-JP" dirty="0"/>
          </a:p>
          <a:p>
            <a:pPr marL="285750" indent="-285750">
              <a:buClr>
                <a:srgbClr val="0070C0"/>
              </a:buClr>
              <a:buFont typeface="Wingdings" pitchFamily="2" charset="2"/>
              <a:buChar char="n"/>
            </a:pPr>
            <a:endParaRPr lang="en-US" altLang="ja-JP" dirty="0"/>
          </a:p>
          <a:p>
            <a:pPr marL="285750" indent="-285750">
              <a:buClr>
                <a:srgbClr val="0070C0"/>
              </a:buClr>
              <a:buFont typeface="Wingdings" pitchFamily="2" charset="2"/>
              <a:buChar char="n"/>
            </a:pPr>
            <a:r>
              <a:rPr lang="ja-JP" altLang="en-US" dirty="0"/>
              <a:t>量分数⇒量的な値　</a:t>
            </a:r>
            <a:r>
              <a:rPr lang="en-US" altLang="ja-JP" dirty="0"/>
              <a:t>1</a:t>
            </a:r>
            <a:r>
              <a:rPr lang="ja-JP" altLang="en-US" dirty="0"/>
              <a:t>の</a:t>
            </a:r>
            <a:r>
              <a:rPr lang="en-US" altLang="ja-JP" dirty="0"/>
              <a:t>5</a:t>
            </a:r>
            <a:r>
              <a:rPr lang="ja-JP" altLang="en-US" dirty="0"/>
              <a:t>等分</a:t>
            </a:r>
            <a:endParaRPr lang="en-US" altLang="ja-JP" dirty="0"/>
          </a:p>
          <a:p>
            <a:pPr marL="285750" indent="-285750">
              <a:buClr>
                <a:srgbClr val="0070C0"/>
              </a:buClr>
              <a:buFont typeface="Wingdings" pitchFamily="2" charset="2"/>
              <a:buChar char="n"/>
            </a:pPr>
            <a:endParaRPr lang="en-US" altLang="ja-JP" dirty="0"/>
          </a:p>
          <a:p>
            <a:pPr marL="285750" indent="-285750">
              <a:buClr>
                <a:srgbClr val="0070C0"/>
              </a:buClr>
              <a:buFont typeface="Wingdings" pitchFamily="2" charset="2"/>
              <a:buChar char="n"/>
            </a:pPr>
            <a:r>
              <a:rPr lang="ja-JP" altLang="en-US" dirty="0"/>
              <a:t>　</a:t>
            </a:r>
            <a:endParaRPr lang="en-US" altLang="ja-JP" dirty="0"/>
          </a:p>
          <a:p>
            <a:pPr marL="285750" indent="-285750">
              <a:buClr>
                <a:srgbClr val="0070C0"/>
              </a:buClr>
              <a:buFont typeface="Wingdings" pitchFamily="2" charset="2"/>
              <a:buChar char="n"/>
            </a:pPr>
            <a:endParaRPr lang="en-US" altLang="ja-JP" dirty="0"/>
          </a:p>
          <a:p>
            <a:pPr marL="285750" indent="-285750">
              <a:buClr>
                <a:srgbClr val="0070C0"/>
              </a:buClr>
              <a:buFont typeface="Wingdings" pitchFamily="2" charset="2"/>
              <a:buChar char="n"/>
            </a:pPr>
            <a:endParaRPr lang="en-US" altLang="ja-JP" dirty="0"/>
          </a:p>
          <a:p>
            <a:pPr marL="285750" indent="-285750">
              <a:buClr>
                <a:srgbClr val="0070C0"/>
              </a:buClr>
              <a:buFont typeface="Wingdings" pitchFamily="2" charset="2"/>
              <a:buChar char="n"/>
            </a:pPr>
            <a:r>
              <a:rPr lang="ja-JP" altLang="en-US" dirty="0"/>
              <a:t>　</a:t>
            </a:r>
            <a:r>
              <a:rPr lang="en-US" altLang="ja-JP" dirty="0"/>
              <a:t>A:b</a:t>
            </a:r>
            <a:r>
              <a:rPr lang="ja-JP" altLang="en-US" dirty="0"/>
              <a:t>の比の値を</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362295"/>
            <a:ext cx="2108007" cy="59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01" y="3924350"/>
            <a:ext cx="864096" cy="58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163" y="4663268"/>
            <a:ext cx="217372" cy="63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46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60648"/>
            <a:ext cx="8280920" cy="3139321"/>
          </a:xfrm>
          <a:prstGeom prst="rect">
            <a:avLst/>
          </a:prstGeom>
          <a:noFill/>
        </p:spPr>
        <p:txBody>
          <a:bodyPr wrap="square" rtlCol="0">
            <a:spAutoFit/>
          </a:bodyPr>
          <a:lstStyle/>
          <a:p>
            <a:r>
              <a:rPr kumimoji="1" lang="ja-JP" altLang="en-US" dirty="0"/>
              <a:t>小数の意味理解</a:t>
            </a:r>
            <a:endParaRPr kumimoji="1" lang="en-US" altLang="ja-JP" dirty="0"/>
          </a:p>
          <a:p>
            <a:endParaRPr lang="en-US" altLang="ja-JP" dirty="0"/>
          </a:p>
          <a:p>
            <a:r>
              <a:rPr kumimoji="1" lang="ja-JP" altLang="en-US" dirty="0"/>
              <a:t>小数の加減算</a:t>
            </a:r>
            <a:endParaRPr kumimoji="1" lang="en-US" altLang="ja-JP" dirty="0"/>
          </a:p>
          <a:p>
            <a:pPr marL="285750" indent="-285750">
              <a:buClr>
                <a:srgbClr val="0070C0"/>
              </a:buClr>
              <a:buFont typeface="Wingdings" pitchFamily="2" charset="2"/>
              <a:buChar char="n"/>
            </a:pPr>
            <a:r>
              <a:rPr lang="en-US" altLang="ja-JP" dirty="0"/>
              <a:t>2.7L+4.5L=27dL+45dL=72dL=7.2L</a:t>
            </a:r>
          </a:p>
          <a:p>
            <a:pPr marL="285750" indent="-285750">
              <a:buClr>
                <a:srgbClr val="0070C0"/>
              </a:buClr>
              <a:buFont typeface="Wingdings" pitchFamily="2" charset="2"/>
              <a:buChar char="n"/>
            </a:pPr>
            <a:r>
              <a:rPr lang="en-US" altLang="ja-JP" dirty="0"/>
              <a:t>27+45=72</a:t>
            </a:r>
            <a:r>
              <a:rPr lang="ja-JP" altLang="en-US" dirty="0"/>
              <a:t>だから，</a:t>
            </a:r>
            <a:r>
              <a:rPr lang="en-US" altLang="ja-JP" dirty="0"/>
              <a:t>2.7+4.5=7.2</a:t>
            </a:r>
            <a:r>
              <a:rPr lang="ja-JP" altLang="en-US" dirty="0"/>
              <a:t>　</a:t>
            </a:r>
            <a:r>
              <a:rPr lang="en-US" altLang="ja-JP" dirty="0"/>
              <a:t>7.2L</a:t>
            </a:r>
            <a:r>
              <a:rPr lang="ja-JP" altLang="en-US" dirty="0"/>
              <a:t>　最終的にはこの方法で</a:t>
            </a:r>
            <a:endParaRPr lang="en-US" altLang="ja-JP" dirty="0"/>
          </a:p>
          <a:p>
            <a:pPr marL="285750" indent="-285750">
              <a:buClr>
                <a:srgbClr val="0070C0"/>
              </a:buClr>
              <a:buFont typeface="Wingdings" pitchFamily="2" charset="2"/>
              <a:buChar char="n"/>
            </a:pPr>
            <a:r>
              <a:rPr lang="ja-JP" altLang="en-US" dirty="0"/>
              <a:t>空位の</a:t>
            </a:r>
            <a:r>
              <a:rPr lang="en-US" altLang="ja-JP" dirty="0"/>
              <a:t>0</a:t>
            </a:r>
            <a:r>
              <a:rPr lang="ja-JP" altLang="en-US" dirty="0"/>
              <a:t>に注意する</a:t>
            </a:r>
            <a:endParaRPr lang="en-US" altLang="ja-JP" dirty="0"/>
          </a:p>
          <a:p>
            <a:endParaRPr kumimoji="1" lang="en-US" altLang="ja-JP" dirty="0"/>
          </a:p>
          <a:p>
            <a:r>
              <a:rPr lang="ja-JP" altLang="en-US" dirty="0"/>
              <a:t>小数</a:t>
            </a:r>
            <a:r>
              <a:rPr lang="en-US" altLang="ja-JP" dirty="0"/>
              <a:t>×</a:t>
            </a:r>
            <a:r>
              <a:rPr lang="ja-JP" altLang="en-US" dirty="0"/>
              <a:t>小数</a:t>
            </a:r>
            <a:endParaRPr lang="en-US" altLang="ja-JP" dirty="0"/>
          </a:p>
          <a:p>
            <a:pPr marL="285750" indent="-285750">
              <a:buClr>
                <a:srgbClr val="0070C0"/>
              </a:buClr>
              <a:buFont typeface="Wingdings" pitchFamily="2" charset="2"/>
              <a:buChar char="n"/>
            </a:pPr>
            <a:r>
              <a:rPr kumimoji="1" lang="en-US" altLang="ja-JP" dirty="0"/>
              <a:t>1m</a:t>
            </a:r>
            <a:r>
              <a:rPr kumimoji="1" lang="ja-JP" altLang="en-US" dirty="0"/>
              <a:t>で</a:t>
            </a:r>
            <a:r>
              <a:rPr kumimoji="1" lang="en-US" altLang="ja-JP" dirty="0"/>
              <a:t>3.6kg</a:t>
            </a:r>
            <a:r>
              <a:rPr kumimoji="1" lang="ja-JP" altLang="en-US" dirty="0"/>
              <a:t>の鉄の棒が</a:t>
            </a:r>
            <a:r>
              <a:rPr kumimoji="1" lang="en-US" altLang="ja-JP" dirty="0"/>
              <a:t>4.3m</a:t>
            </a:r>
            <a:r>
              <a:rPr kumimoji="1" lang="ja-JP" altLang="en-US" dirty="0"/>
              <a:t>では何</a:t>
            </a:r>
            <a:r>
              <a:rPr kumimoji="1" lang="en-US" altLang="ja-JP" dirty="0"/>
              <a:t>kg</a:t>
            </a:r>
            <a:r>
              <a:rPr kumimoji="1" lang="ja-JP" altLang="en-US" dirty="0"/>
              <a:t>になるか</a:t>
            </a:r>
            <a:endParaRPr kumimoji="1" lang="en-US" altLang="ja-JP" dirty="0"/>
          </a:p>
          <a:p>
            <a:pPr marL="285750" indent="-285750">
              <a:buClr>
                <a:srgbClr val="0070C0"/>
              </a:buClr>
              <a:buFont typeface="Wingdings" pitchFamily="2" charset="2"/>
              <a:buChar char="n"/>
            </a:pPr>
            <a:r>
              <a:rPr lang="en-US" altLang="ja-JP" dirty="0"/>
              <a:t>3.6×4.3</a:t>
            </a:r>
            <a:r>
              <a:rPr lang="ja-JP" altLang="en-US" dirty="0"/>
              <a:t>で「</a:t>
            </a:r>
            <a:r>
              <a:rPr lang="en-US" altLang="ja-JP" dirty="0"/>
              <a:t>4.3</a:t>
            </a:r>
            <a:r>
              <a:rPr lang="ja-JP" altLang="en-US" dirty="0"/>
              <a:t>回加える」というのでは意味が通じない</a:t>
            </a:r>
            <a:endParaRPr lang="en-US" altLang="ja-JP" dirty="0"/>
          </a:p>
          <a:p>
            <a:pPr marL="285750" indent="-285750">
              <a:buClr>
                <a:srgbClr val="0070C0"/>
              </a:buClr>
              <a:buFont typeface="Wingdings" pitchFamily="2" charset="2"/>
              <a:buChar char="n"/>
            </a:pPr>
            <a:r>
              <a:rPr kumimoji="1" lang="ja-JP" altLang="en-US" dirty="0"/>
              <a:t>基準量</a:t>
            </a:r>
            <a:r>
              <a:rPr kumimoji="1" lang="en-US" altLang="ja-JP" dirty="0"/>
              <a:t>×</a:t>
            </a:r>
            <a:r>
              <a:rPr kumimoji="1" lang="ja-JP" altLang="en-US" dirty="0"/>
              <a:t>倍率</a:t>
            </a:r>
            <a:r>
              <a:rPr kumimoji="1" lang="en-US" altLang="ja-JP" dirty="0"/>
              <a:t>=</a:t>
            </a:r>
            <a:r>
              <a:rPr lang="ja-JP" altLang="en-US" dirty="0"/>
              <a:t>全体量⇒基準量</a:t>
            </a:r>
            <a:r>
              <a:rPr lang="en-US" altLang="ja-JP" dirty="0"/>
              <a:t>×</a:t>
            </a:r>
            <a:r>
              <a:rPr lang="ja-JP" altLang="en-US" dirty="0"/>
              <a:t>割合</a:t>
            </a:r>
            <a:r>
              <a:rPr lang="en-US" altLang="ja-JP" dirty="0"/>
              <a:t>=</a:t>
            </a:r>
            <a:r>
              <a:rPr lang="ja-JP" altLang="en-US" dirty="0"/>
              <a:t>割合に当たる大きさ（全体量）</a:t>
            </a:r>
            <a:endParaRPr kumimoji="1" lang="ja-JP" alt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501008"/>
            <a:ext cx="3895925" cy="286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95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332656"/>
            <a:ext cx="8424936" cy="646331"/>
          </a:xfrm>
          <a:prstGeom prst="rect">
            <a:avLst/>
          </a:prstGeom>
          <a:noFill/>
        </p:spPr>
        <p:txBody>
          <a:bodyPr wrap="square" rtlCol="0">
            <a:spAutoFit/>
          </a:bodyPr>
          <a:lstStyle/>
          <a:p>
            <a:r>
              <a:rPr kumimoji="1" lang="en-US" altLang="ja-JP" dirty="0"/>
              <a:t>1.23×4.5</a:t>
            </a:r>
            <a:r>
              <a:rPr lang="ja-JP" altLang="en-US" dirty="0"/>
              <a:t>⇒</a:t>
            </a:r>
            <a:r>
              <a:rPr lang="en-US" altLang="ja-JP" dirty="0"/>
              <a:t>1.23×100+4.5×10=123×45=5535</a:t>
            </a:r>
          </a:p>
          <a:p>
            <a:r>
              <a:rPr kumimoji="1" lang="ja-JP" altLang="en-US" dirty="0"/>
              <a:t>⇒</a:t>
            </a:r>
            <a:r>
              <a:rPr kumimoji="1" lang="en-US" altLang="ja-JP" dirty="0"/>
              <a:t>5535÷(100×10)=5.535</a:t>
            </a:r>
            <a:endParaRPr kumimoji="1" lang="ja-JP"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57300"/>
            <a:ext cx="1944216" cy="299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7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32656"/>
            <a:ext cx="8352928" cy="3693319"/>
          </a:xfrm>
          <a:prstGeom prst="rect">
            <a:avLst/>
          </a:prstGeom>
          <a:noFill/>
        </p:spPr>
        <p:txBody>
          <a:bodyPr wrap="square" rtlCol="0">
            <a:spAutoFit/>
          </a:bodyPr>
          <a:lstStyle/>
          <a:p>
            <a:r>
              <a:rPr lang="ja-JP" altLang="en-US" dirty="0"/>
              <a:t>小数の除法</a:t>
            </a:r>
            <a:endParaRPr lang="en-US" altLang="ja-JP" dirty="0"/>
          </a:p>
          <a:p>
            <a:endParaRPr kumimoji="1" lang="en-US" altLang="ja-JP" dirty="0"/>
          </a:p>
          <a:p>
            <a:pPr marL="285750" indent="-285750">
              <a:buClr>
                <a:srgbClr val="0070C0"/>
              </a:buClr>
              <a:buFont typeface="Wingdings" pitchFamily="2" charset="2"/>
              <a:buChar char="n"/>
            </a:pPr>
            <a:r>
              <a:rPr lang="ja-JP" altLang="en-US" dirty="0"/>
              <a:t>小数</a:t>
            </a:r>
            <a:r>
              <a:rPr lang="en-US" altLang="ja-JP" dirty="0"/>
              <a:t>÷</a:t>
            </a:r>
            <a:r>
              <a:rPr lang="ja-JP" altLang="en-US" dirty="0"/>
              <a:t>整数</a:t>
            </a:r>
            <a:endParaRPr lang="en-US" altLang="ja-JP" dirty="0"/>
          </a:p>
          <a:p>
            <a:r>
              <a:rPr kumimoji="1" lang="ja-JP" altLang="en-US" dirty="0"/>
              <a:t>「</a:t>
            </a:r>
            <a:r>
              <a:rPr kumimoji="1" lang="en-US" altLang="ja-JP" dirty="0"/>
              <a:t>1.2L</a:t>
            </a:r>
            <a:r>
              <a:rPr kumimoji="1" lang="ja-JP" altLang="en-US" dirty="0"/>
              <a:t>の牛乳を</a:t>
            </a:r>
            <a:r>
              <a:rPr kumimoji="1" lang="en-US" altLang="ja-JP" dirty="0"/>
              <a:t>3</a:t>
            </a:r>
            <a:r>
              <a:rPr kumimoji="1" lang="ja-JP" altLang="en-US" dirty="0"/>
              <a:t>等分すると</a:t>
            </a:r>
            <a:r>
              <a:rPr kumimoji="1" lang="en-US" altLang="ja-JP" dirty="0"/>
              <a:t>1</a:t>
            </a:r>
            <a:r>
              <a:rPr kumimoji="1" lang="ja-JP" altLang="en-US" dirty="0"/>
              <a:t>人分は何</a:t>
            </a:r>
            <a:r>
              <a:rPr kumimoji="1" lang="en-US" altLang="ja-JP" dirty="0"/>
              <a:t>L</a:t>
            </a:r>
            <a:r>
              <a:rPr kumimoji="1" lang="ja-JP" altLang="en-US" dirty="0"/>
              <a:t>か」</a:t>
            </a:r>
            <a:endParaRPr kumimoji="1" lang="en-US" altLang="ja-JP" dirty="0"/>
          </a:p>
          <a:p>
            <a:r>
              <a:rPr lang="en-US" altLang="ja-JP" dirty="0"/>
              <a:t>1.2L</a:t>
            </a:r>
            <a:r>
              <a:rPr lang="ja-JP" altLang="en-US" dirty="0"/>
              <a:t>⇒</a:t>
            </a:r>
            <a:r>
              <a:rPr lang="en-US" altLang="ja-JP" dirty="0"/>
              <a:t>12dL</a:t>
            </a:r>
            <a:r>
              <a:rPr lang="ja-JP" altLang="en-US" dirty="0"/>
              <a:t>を使い，</a:t>
            </a:r>
            <a:r>
              <a:rPr lang="en-US" altLang="ja-JP" dirty="0"/>
              <a:t>12dL÷3=4dL=0.4L</a:t>
            </a:r>
          </a:p>
          <a:p>
            <a:endParaRPr kumimoji="1" lang="en-US" altLang="ja-JP" dirty="0"/>
          </a:p>
          <a:p>
            <a:r>
              <a:rPr lang="ja-JP" altLang="en-US" dirty="0"/>
              <a:t>小数</a:t>
            </a:r>
            <a:r>
              <a:rPr lang="en-US" altLang="ja-JP" dirty="0"/>
              <a:t>÷</a:t>
            </a:r>
            <a:r>
              <a:rPr lang="ja-JP" altLang="en-US" dirty="0"/>
              <a:t>小数</a:t>
            </a:r>
            <a:endParaRPr lang="en-US" altLang="ja-JP" dirty="0"/>
          </a:p>
          <a:p>
            <a:pPr marL="285750" indent="-285750">
              <a:buClr>
                <a:srgbClr val="0070C0"/>
              </a:buClr>
              <a:buFont typeface="Wingdings" pitchFamily="2" charset="2"/>
              <a:buChar char="n"/>
            </a:pPr>
            <a:r>
              <a:rPr lang="en-US" altLang="ja-JP" dirty="0"/>
              <a:t>4.5m</a:t>
            </a:r>
            <a:r>
              <a:rPr lang="ja-JP" altLang="en-US" dirty="0"/>
              <a:t>の重さが</a:t>
            </a:r>
            <a:r>
              <a:rPr lang="en-US" altLang="ja-JP" dirty="0"/>
              <a:t>5.4kg</a:t>
            </a:r>
            <a:r>
              <a:rPr lang="ja-JP" altLang="en-US" dirty="0"/>
              <a:t>の鉄の棒がある。この棒</a:t>
            </a:r>
            <a:r>
              <a:rPr lang="en-US" altLang="ja-JP" dirty="0"/>
              <a:t>1m</a:t>
            </a:r>
            <a:r>
              <a:rPr lang="ja-JP" altLang="en-US" dirty="0"/>
              <a:t>の重さを求めよ」</a:t>
            </a:r>
            <a:endParaRPr lang="en-US" altLang="ja-JP" dirty="0"/>
          </a:p>
          <a:p>
            <a:pPr marL="285750" indent="-285750">
              <a:buClr>
                <a:srgbClr val="0070C0"/>
              </a:buClr>
              <a:buFont typeface="Wingdings" pitchFamily="2" charset="2"/>
              <a:buChar char="n"/>
            </a:pPr>
            <a:r>
              <a:rPr lang="en-US" altLang="ja-JP" dirty="0"/>
              <a:t>2m</a:t>
            </a:r>
            <a:r>
              <a:rPr lang="ja-JP" altLang="en-US" dirty="0"/>
              <a:t>の重さが</a:t>
            </a:r>
            <a:r>
              <a:rPr lang="en-US" altLang="ja-JP" dirty="0"/>
              <a:t>6kg</a:t>
            </a:r>
            <a:r>
              <a:rPr lang="ja-JP" altLang="en-US" dirty="0"/>
              <a:t>の鉄の棒　</a:t>
            </a:r>
            <a:r>
              <a:rPr lang="en-US" altLang="ja-JP" dirty="0"/>
              <a:t>1m</a:t>
            </a:r>
            <a:r>
              <a:rPr lang="ja-JP" altLang="en-US" dirty="0"/>
              <a:t>は？　</a:t>
            </a:r>
            <a:r>
              <a:rPr lang="en-US" altLang="ja-JP" dirty="0"/>
              <a:t>6÷2</a:t>
            </a:r>
            <a:r>
              <a:rPr lang="ja-JP" altLang="en-US" dirty="0"/>
              <a:t>⇒重さ</a:t>
            </a:r>
            <a:r>
              <a:rPr lang="en-US" altLang="ja-JP" dirty="0"/>
              <a:t>÷</a:t>
            </a:r>
            <a:r>
              <a:rPr lang="ja-JP" altLang="en-US" dirty="0"/>
              <a:t>長さ</a:t>
            </a:r>
            <a:r>
              <a:rPr lang="en-US" altLang="ja-JP" dirty="0"/>
              <a:t>=1m</a:t>
            </a:r>
            <a:r>
              <a:rPr lang="ja-JP" altLang="en-US" dirty="0"/>
              <a:t>の重さ</a:t>
            </a:r>
            <a:endParaRPr lang="en-US" altLang="ja-JP" dirty="0"/>
          </a:p>
          <a:p>
            <a:endParaRPr lang="en-US" altLang="ja-JP" dirty="0"/>
          </a:p>
          <a:p>
            <a:r>
              <a:rPr lang="ja-JP" altLang="en-US" dirty="0"/>
              <a:t>計算方法</a:t>
            </a:r>
            <a:endParaRPr lang="en-US" altLang="ja-JP" dirty="0"/>
          </a:p>
          <a:p>
            <a:endParaRPr lang="en-US" altLang="ja-JP" dirty="0"/>
          </a:p>
          <a:p>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26484"/>
            <a:ext cx="2683142" cy="76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212976"/>
            <a:ext cx="3053879" cy="298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03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95300"/>
            <a:ext cx="5551582" cy="401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11560" y="4581128"/>
            <a:ext cx="8208912" cy="646331"/>
          </a:xfrm>
          <a:prstGeom prst="rect">
            <a:avLst/>
          </a:prstGeom>
          <a:noFill/>
        </p:spPr>
        <p:txBody>
          <a:bodyPr wrap="square" rtlCol="0">
            <a:spAutoFit/>
          </a:bodyPr>
          <a:lstStyle/>
          <a:p>
            <a:r>
              <a:rPr kumimoji="1" lang="en-US" altLang="ja-JP" dirty="0"/>
              <a:t>3.2×2.7+0.3=8.94</a:t>
            </a:r>
            <a:r>
              <a:rPr kumimoji="1" lang="ja-JP" altLang="en-US" dirty="0"/>
              <a:t>　</a:t>
            </a:r>
            <a:r>
              <a:rPr lang="en-US" altLang="ja-JP" dirty="0"/>
              <a:t>3.2×2.7+0.03×10=8.94</a:t>
            </a:r>
            <a:endParaRPr kumimoji="1" lang="en-US" altLang="ja-JP" dirty="0"/>
          </a:p>
          <a:p>
            <a:r>
              <a:rPr lang="ja-JP" altLang="en-US" dirty="0"/>
              <a:t>　　　　　　　　　　　　 </a:t>
            </a:r>
            <a:r>
              <a:rPr lang="en-US" altLang="ja-JP" dirty="0"/>
              <a:t>3.2×2.7+0.03        =8.67</a:t>
            </a:r>
            <a:r>
              <a:rPr lang="ja-JP" altLang="en-US" dirty="0"/>
              <a:t>　　　</a:t>
            </a:r>
            <a:endParaRPr kumimoji="1" lang="ja-JP" altLang="en-US" dirty="0"/>
          </a:p>
        </p:txBody>
      </p:sp>
      <p:sp>
        <p:nvSpPr>
          <p:cNvPr id="4" name="テキスト ボックス 3"/>
          <p:cNvSpPr txBox="1"/>
          <p:nvPr/>
        </p:nvSpPr>
        <p:spPr>
          <a:xfrm>
            <a:off x="4283968" y="5517232"/>
            <a:ext cx="1800200" cy="369332"/>
          </a:xfrm>
          <a:prstGeom prst="rect">
            <a:avLst/>
          </a:prstGeom>
          <a:noFill/>
        </p:spPr>
        <p:txBody>
          <a:bodyPr wrap="square" rtlCol="0">
            <a:spAutoFit/>
          </a:bodyPr>
          <a:lstStyle/>
          <a:p>
            <a:r>
              <a:rPr lang="ja-JP" altLang="en-US" dirty="0">
                <a:solidFill>
                  <a:srgbClr val="FF0000"/>
                </a:solidFill>
              </a:rPr>
              <a:t>余りが</a:t>
            </a:r>
            <a:r>
              <a:rPr lang="en-US" altLang="ja-JP" dirty="0">
                <a:solidFill>
                  <a:srgbClr val="FF0000"/>
                </a:solidFill>
              </a:rPr>
              <a:t>10</a:t>
            </a:r>
            <a:r>
              <a:rPr lang="ja-JP" altLang="en-US" dirty="0">
                <a:solidFill>
                  <a:srgbClr val="FF0000"/>
                </a:solidFill>
              </a:rPr>
              <a:t>倍！</a:t>
            </a:r>
            <a:endParaRPr kumimoji="1" lang="ja-JP" altLang="en-US" dirty="0">
              <a:solidFill>
                <a:srgbClr val="FF0000"/>
              </a:solidFill>
            </a:endParaRPr>
          </a:p>
        </p:txBody>
      </p:sp>
      <p:cxnSp>
        <p:nvCxnSpPr>
          <p:cNvPr id="8" name="直線矢印コネクタ 7"/>
          <p:cNvCxnSpPr/>
          <p:nvPr/>
        </p:nvCxnSpPr>
        <p:spPr>
          <a:xfrm flipH="1" flipV="1">
            <a:off x="3995936" y="4904293"/>
            <a:ext cx="288032" cy="4689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00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1033" y="260648"/>
            <a:ext cx="8568952" cy="5909310"/>
          </a:xfrm>
          <a:prstGeom prst="rect">
            <a:avLst/>
          </a:prstGeom>
        </p:spPr>
        <p:txBody>
          <a:bodyPr wrap="square">
            <a:spAutoFit/>
          </a:bodyPr>
          <a:lstStyle/>
          <a:p>
            <a:r>
              <a:rPr lang="en-US" altLang="ja-JP" dirty="0"/>
              <a:t>1.</a:t>
            </a:r>
            <a:r>
              <a:rPr lang="ja-JP" altLang="en-US" dirty="0"/>
              <a:t>小数と分数の概念</a:t>
            </a:r>
          </a:p>
          <a:p>
            <a:r>
              <a:rPr lang="ja-JP" altLang="en-US" dirty="0"/>
              <a:t>ともに</a:t>
            </a:r>
            <a:r>
              <a:rPr lang="en-US" altLang="ja-JP" dirty="0"/>
              <a:t>1</a:t>
            </a:r>
            <a:r>
              <a:rPr lang="ja-JP" altLang="en-US" dirty="0"/>
              <a:t>より小さい数</a:t>
            </a:r>
          </a:p>
          <a:p>
            <a:endParaRPr lang="ja-JP" altLang="en-US" dirty="0"/>
          </a:p>
          <a:p>
            <a:r>
              <a:rPr lang="ja-JP" altLang="en-US" dirty="0"/>
              <a:t>整数　離散的な量</a:t>
            </a:r>
          </a:p>
          <a:p>
            <a:r>
              <a:rPr lang="ja-JP" altLang="en-US" dirty="0"/>
              <a:t>整数　</a:t>
            </a:r>
            <a:r>
              <a:rPr lang="en-US" altLang="ja-JP" dirty="0"/>
              <a:t>1</a:t>
            </a:r>
            <a:r>
              <a:rPr lang="ja-JP" altLang="en-US" dirty="0"/>
              <a:t>と</a:t>
            </a:r>
            <a:r>
              <a:rPr lang="en-US" altLang="ja-JP" dirty="0"/>
              <a:t>2</a:t>
            </a:r>
            <a:r>
              <a:rPr lang="ja-JP" altLang="en-US" dirty="0"/>
              <a:t>の間 それ以外の数は存在しない</a:t>
            </a:r>
          </a:p>
          <a:p>
            <a:r>
              <a:rPr lang="en-US" altLang="ja-JP" dirty="0"/>
              <a:t>0</a:t>
            </a:r>
            <a:r>
              <a:rPr lang="ja-JP" altLang="en-US" dirty="0"/>
              <a:t>～</a:t>
            </a:r>
            <a:r>
              <a:rPr lang="en-US" altLang="ja-JP" dirty="0"/>
              <a:t>10 </a:t>
            </a:r>
            <a:r>
              <a:rPr lang="ja-JP" altLang="en-US" dirty="0"/>
              <a:t>　</a:t>
            </a:r>
            <a:r>
              <a:rPr lang="en-US" altLang="ja-JP" dirty="0"/>
              <a:t>0,1,2､…､10</a:t>
            </a:r>
            <a:r>
              <a:rPr lang="ja-JP" altLang="en-US" dirty="0"/>
              <a:t>の</a:t>
            </a:r>
            <a:r>
              <a:rPr lang="en-US" altLang="ja-JP" dirty="0"/>
              <a:t>11</a:t>
            </a:r>
            <a:r>
              <a:rPr lang="ja-JP" altLang="en-US" dirty="0"/>
              <a:t>個⇒有限個</a:t>
            </a:r>
          </a:p>
          <a:p>
            <a:r>
              <a:rPr lang="ja-JP" altLang="en-US" dirty="0"/>
              <a:t>小数</a:t>
            </a:r>
            <a:r>
              <a:rPr lang="en-US" altLang="ja-JP" dirty="0"/>
              <a:t>or</a:t>
            </a:r>
            <a:r>
              <a:rPr lang="ja-JP" altLang="en-US" dirty="0"/>
              <a:t>分数　</a:t>
            </a:r>
            <a:r>
              <a:rPr lang="en-US" altLang="ja-JP" dirty="0"/>
              <a:t>1</a:t>
            </a:r>
            <a:r>
              <a:rPr lang="ja-JP" altLang="en-US" dirty="0"/>
              <a:t>と</a:t>
            </a:r>
            <a:r>
              <a:rPr lang="en-US" altLang="ja-JP" dirty="0"/>
              <a:t>2</a:t>
            </a:r>
            <a:r>
              <a:rPr lang="ja-JP" altLang="en-US" dirty="0"/>
              <a:t>の間　無数の小数</a:t>
            </a:r>
            <a:r>
              <a:rPr lang="en-US" altLang="ja-JP" dirty="0"/>
              <a:t>､</a:t>
            </a:r>
            <a:r>
              <a:rPr lang="ja-JP" altLang="en-US" dirty="0"/>
              <a:t>分数が存在⇒無限個</a:t>
            </a:r>
          </a:p>
          <a:p>
            <a:r>
              <a:rPr lang="ja-JP" altLang="en-US" dirty="0"/>
              <a:t>無限の扱い</a:t>
            </a:r>
          </a:p>
          <a:p>
            <a:r>
              <a:rPr lang="ja-JP" altLang="en-US" dirty="0"/>
              <a:t>個数の世界から連続量へ</a:t>
            </a:r>
          </a:p>
          <a:p>
            <a:endParaRPr lang="ja-JP" altLang="en-US" dirty="0"/>
          </a:p>
          <a:p>
            <a:r>
              <a:rPr lang="en-US" altLang="ja-JP" dirty="0"/>
              <a:t>1</a:t>
            </a:r>
            <a:r>
              <a:rPr lang="ja-JP" altLang="en-US" dirty="0"/>
              <a:t>と</a:t>
            </a:r>
            <a:r>
              <a:rPr lang="en-US" altLang="ja-JP" dirty="0"/>
              <a:t>2</a:t>
            </a:r>
            <a:r>
              <a:rPr lang="ja-JP" altLang="en-US" dirty="0"/>
              <a:t>の間に隙間がないように数を連続的に埋めていくことができるか</a:t>
            </a:r>
            <a:endParaRPr lang="en-US" altLang="ja-JP" dirty="0"/>
          </a:p>
          <a:p>
            <a:r>
              <a:rPr lang="en-US" altLang="ja-JP" dirty="0"/>
              <a:t>√2</a:t>
            </a:r>
            <a:r>
              <a:rPr lang="ja-JP" altLang="en-US" dirty="0" err="1"/>
              <a:t>や円周率兀</a:t>
            </a:r>
            <a:r>
              <a:rPr lang="ja-JP" altLang="en-US" dirty="0"/>
              <a:t>等の無理数の導入　　</a:t>
            </a:r>
            <a:r>
              <a:rPr lang="en-US" altLang="ja-JP" dirty="0"/>
              <a:t>｢</a:t>
            </a:r>
            <a:r>
              <a:rPr lang="ja-JP" altLang="en-US" dirty="0"/>
              <a:t>実数の連続性</a:t>
            </a:r>
            <a:r>
              <a:rPr lang="en-US" altLang="ja-JP" dirty="0"/>
              <a:t>｣</a:t>
            </a:r>
          </a:p>
          <a:p>
            <a:endParaRPr lang="en-US" altLang="ja-JP" dirty="0"/>
          </a:p>
          <a:p>
            <a:r>
              <a:rPr lang="ja-JP" altLang="en-US" dirty="0"/>
              <a:t>整数　就学前からその基礎的な理解を獲得している</a:t>
            </a:r>
          </a:p>
          <a:p>
            <a:r>
              <a:rPr lang="ja-JP" altLang="en-US" dirty="0"/>
              <a:t>小数や分数の意味　学校教育で組織的に導入</a:t>
            </a:r>
          </a:p>
          <a:p>
            <a:r>
              <a:rPr lang="ja-JP" altLang="en-US" dirty="0"/>
              <a:t>小数　十進位取りの考え方</a:t>
            </a:r>
          </a:p>
          <a:p>
            <a:r>
              <a:rPr lang="ja-JP" altLang="en-US" dirty="0"/>
              <a:t>分数　比と割合の概念</a:t>
            </a:r>
          </a:p>
          <a:p>
            <a:endParaRPr lang="ja-JP" altLang="en-US" dirty="0"/>
          </a:p>
          <a:p>
            <a:r>
              <a:rPr lang="ja-JP" altLang="en-US" dirty="0"/>
              <a:t>端数の扱い　小数</a:t>
            </a:r>
            <a:r>
              <a:rPr lang="en-US" altLang="ja-JP" dirty="0"/>
              <a:t>or</a:t>
            </a:r>
            <a:r>
              <a:rPr lang="ja-JP" altLang="en-US" dirty="0"/>
              <a:t>分数</a:t>
            </a:r>
          </a:p>
          <a:p>
            <a:r>
              <a:rPr lang="ja-JP" altLang="en-US" dirty="0"/>
              <a:t>古代ギリシアからヨーロッパ⇔中国･日本</a:t>
            </a:r>
          </a:p>
          <a:p>
            <a:r>
              <a:rPr lang="ja-JP" altLang="en-US" dirty="0"/>
              <a:t>大きく異なる</a:t>
            </a:r>
          </a:p>
        </p:txBody>
      </p:sp>
    </p:spTree>
    <p:extLst>
      <p:ext uri="{BB962C8B-B14F-4D97-AF65-F5344CB8AC3E}">
        <p14:creationId xmlns:p14="http://schemas.microsoft.com/office/powerpoint/2010/main" val="66612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16632"/>
            <a:ext cx="8712968" cy="5632311"/>
          </a:xfrm>
          <a:prstGeom prst="rect">
            <a:avLst/>
          </a:prstGeom>
        </p:spPr>
        <p:txBody>
          <a:bodyPr wrap="square">
            <a:spAutoFit/>
          </a:bodyPr>
          <a:lstStyle/>
          <a:p>
            <a:r>
              <a:rPr lang="ja-JP" altLang="en-US" dirty="0"/>
              <a:t>小数</a:t>
            </a:r>
          </a:p>
          <a:p>
            <a:pPr marL="285750" indent="-285750">
              <a:buFont typeface="Arial" pitchFamily="34" charset="0"/>
              <a:buChar char="•"/>
            </a:pPr>
            <a:r>
              <a:rPr lang="en-US" altLang="ja-JP" dirty="0"/>
              <a:t>10</a:t>
            </a:r>
            <a:r>
              <a:rPr lang="ja-JP" altLang="en-US" dirty="0"/>
              <a:t>を基数とした十進位取り記数法</a:t>
            </a:r>
          </a:p>
          <a:p>
            <a:pPr marL="285750" indent="-285750">
              <a:buFont typeface="Arial" pitchFamily="34" charset="0"/>
              <a:buChar char="•"/>
            </a:pPr>
            <a:r>
              <a:rPr lang="ja-JP" altLang="en-US" dirty="0"/>
              <a:t>ある桁をもとにして</a:t>
            </a:r>
            <a:r>
              <a:rPr lang="en-US" altLang="ja-JP" dirty="0"/>
              <a:t>､</a:t>
            </a:r>
            <a:r>
              <a:rPr lang="ja-JP" altLang="en-US" dirty="0"/>
              <a:t>その桁の位置が左に移動すれば</a:t>
            </a:r>
            <a:r>
              <a:rPr lang="en-US" altLang="ja-JP" dirty="0"/>
              <a:t>10</a:t>
            </a:r>
            <a:r>
              <a:rPr lang="ja-JP" altLang="en-US" dirty="0"/>
              <a:t>倍した値</a:t>
            </a:r>
          </a:p>
          <a:p>
            <a:pPr marL="285750" indent="-285750">
              <a:buFont typeface="Arial" pitchFamily="34" charset="0"/>
              <a:buChar char="•"/>
            </a:pPr>
            <a:r>
              <a:rPr lang="ja-JP" altLang="en-US" dirty="0"/>
              <a:t>右に移動すれば</a:t>
            </a:r>
            <a:r>
              <a:rPr lang="en-US" altLang="ja-JP" dirty="0"/>
              <a:t>10</a:t>
            </a:r>
            <a:r>
              <a:rPr lang="ja-JP" altLang="en-US" dirty="0"/>
              <a:t>で割った値になる</a:t>
            </a:r>
          </a:p>
          <a:p>
            <a:pPr marL="285750" indent="-285750">
              <a:buFont typeface="Arial" pitchFamily="34" charset="0"/>
              <a:buChar char="•"/>
            </a:pPr>
            <a:r>
              <a:rPr lang="ja-JP" altLang="en-US" dirty="0"/>
              <a:t>桁の値はその桁の値とその位置</a:t>
            </a:r>
            <a:r>
              <a:rPr lang="en-US" altLang="ja-JP" dirty="0"/>
              <a:t>(10</a:t>
            </a:r>
            <a:r>
              <a:rPr lang="ja-JP" altLang="en-US" dirty="0" err="1"/>
              <a:t>の位</a:t>
            </a:r>
            <a:r>
              <a:rPr lang="en-US" altLang="ja-JP" dirty="0"/>
              <a:t>､100</a:t>
            </a:r>
            <a:r>
              <a:rPr lang="ja-JP" altLang="en-US" dirty="0" err="1"/>
              <a:t>の位</a:t>
            </a:r>
            <a:r>
              <a:rPr lang="ja-JP" altLang="en-US" dirty="0"/>
              <a:t>等</a:t>
            </a:r>
            <a:r>
              <a:rPr lang="en-US" altLang="ja-JP" dirty="0"/>
              <a:t>)</a:t>
            </a:r>
            <a:r>
              <a:rPr lang="ja-JP" altLang="en-US" dirty="0"/>
              <a:t>との積</a:t>
            </a:r>
          </a:p>
          <a:p>
            <a:pPr marL="285750" indent="-285750">
              <a:buFont typeface="Arial" pitchFamily="34" charset="0"/>
              <a:buChar char="•"/>
            </a:pPr>
            <a:r>
              <a:rPr lang="ja-JP" altLang="en-US" dirty="0"/>
              <a:t>各桁の値の和がその数全体の値</a:t>
            </a:r>
          </a:p>
          <a:p>
            <a:pPr marL="285750" indent="-285750">
              <a:buFont typeface="Arial" pitchFamily="34" charset="0"/>
              <a:buChar char="•"/>
            </a:pPr>
            <a:r>
              <a:rPr lang="ja-JP" altLang="en-US" dirty="0"/>
              <a:t>性質を</a:t>
            </a:r>
            <a:r>
              <a:rPr lang="en-US" altLang="ja-JP" dirty="0"/>
              <a:t>1</a:t>
            </a:r>
            <a:r>
              <a:rPr lang="ja-JP" altLang="en-US" dirty="0" err="1"/>
              <a:t>の位</a:t>
            </a:r>
            <a:r>
              <a:rPr lang="ja-JP" altLang="en-US" dirty="0"/>
              <a:t>以下にも拡張して適用</a:t>
            </a:r>
          </a:p>
          <a:p>
            <a:pPr marL="285750" indent="-285750">
              <a:buFont typeface="Arial" pitchFamily="34" charset="0"/>
              <a:buChar char="•"/>
            </a:pPr>
            <a:r>
              <a:rPr lang="ja-JP" altLang="en-US" dirty="0"/>
              <a:t>ベルギー　シモン・ステヴィン</a:t>
            </a:r>
            <a:r>
              <a:rPr lang="en-US" altLang="ja-JP" dirty="0"/>
              <a:t>(1548</a:t>
            </a:r>
            <a:r>
              <a:rPr lang="ja-JP" altLang="en-US" dirty="0"/>
              <a:t>～</a:t>
            </a:r>
            <a:r>
              <a:rPr lang="en-US" altLang="ja-JP" dirty="0"/>
              <a:t>1620</a:t>
            </a:r>
            <a:r>
              <a:rPr lang="ja-JP" altLang="en-US" dirty="0"/>
              <a:t>年</a:t>
            </a:r>
            <a:r>
              <a:rPr lang="en-US" altLang="ja-JP" dirty="0"/>
              <a:t>)</a:t>
            </a:r>
          </a:p>
          <a:p>
            <a:pPr marL="285750" indent="-285750">
              <a:buFont typeface="Arial" pitchFamily="34" charset="0"/>
              <a:buChar char="•"/>
            </a:pPr>
            <a:r>
              <a:rPr lang="ja-JP" altLang="en-US" dirty="0"/>
              <a:t>歴史的には新しい</a:t>
            </a:r>
            <a:endParaRPr lang="en-US" altLang="ja-JP" dirty="0"/>
          </a:p>
          <a:p>
            <a:endParaRPr lang="en-US" altLang="ja-JP" dirty="0"/>
          </a:p>
          <a:p>
            <a:r>
              <a:rPr lang="ja-JP" altLang="en-US" dirty="0"/>
              <a:t>分数</a:t>
            </a:r>
          </a:p>
          <a:p>
            <a:pPr marL="285750" indent="-285750">
              <a:buFont typeface="Arial" pitchFamily="34" charset="0"/>
              <a:buChar char="•"/>
            </a:pPr>
            <a:r>
              <a:rPr lang="ja-JP" altLang="en-US" dirty="0"/>
              <a:t>比と割合をもとに形成された数</a:t>
            </a:r>
          </a:p>
          <a:p>
            <a:pPr marL="285750" indent="-285750">
              <a:buFont typeface="Arial" pitchFamily="34" charset="0"/>
              <a:buChar char="•"/>
            </a:pPr>
            <a:r>
              <a:rPr lang="ja-JP" altLang="en-US" dirty="0"/>
              <a:t>分数理解のつまずき</a:t>
            </a:r>
          </a:p>
          <a:p>
            <a:pPr marL="742950" lvl="1" indent="-285750">
              <a:buFont typeface="Arial" pitchFamily="34" charset="0"/>
              <a:buChar char="•"/>
            </a:pPr>
            <a:r>
              <a:rPr lang="ja-JP" altLang="en-US" dirty="0"/>
              <a:t>全体に対する割合としての分数</a:t>
            </a:r>
          </a:p>
          <a:p>
            <a:pPr marL="742950" lvl="1" indent="-285750">
              <a:buFont typeface="Arial" pitchFamily="34" charset="0"/>
              <a:buChar char="•"/>
            </a:pPr>
            <a:r>
              <a:rPr lang="ja-JP" altLang="en-US" dirty="0"/>
              <a:t>量的な値をもつ数としての分数　混在</a:t>
            </a:r>
          </a:p>
          <a:p>
            <a:endParaRPr lang="ja-JP" altLang="en-US" dirty="0"/>
          </a:p>
          <a:p>
            <a:pPr marL="285750" indent="-285750">
              <a:buFont typeface="Arial" pitchFamily="34" charset="0"/>
              <a:buChar char="•"/>
            </a:pPr>
            <a:r>
              <a:rPr lang="ja-JP" altLang="en-US" dirty="0"/>
              <a:t>整数と整数との割り算の結果</a:t>
            </a:r>
          </a:p>
          <a:p>
            <a:pPr marL="742950" lvl="1" indent="-285750">
              <a:buFont typeface="Arial" pitchFamily="34" charset="0"/>
              <a:buChar char="•"/>
            </a:pPr>
            <a:r>
              <a:rPr lang="en-US" altLang="ja-JP" dirty="0"/>
              <a:t>2</a:t>
            </a:r>
            <a:r>
              <a:rPr lang="ja-JP" altLang="en-US" dirty="0" err="1"/>
              <a:t>つの</a:t>
            </a:r>
            <a:r>
              <a:rPr lang="ja-JP" altLang="en-US" dirty="0"/>
              <a:t>整数</a:t>
            </a:r>
            <a:r>
              <a:rPr lang="en-US" altLang="ja-JP" dirty="0"/>
              <a:t>a</a:t>
            </a:r>
            <a:r>
              <a:rPr lang="ja-JP" altLang="en-US" dirty="0"/>
              <a:t>と</a:t>
            </a:r>
            <a:r>
              <a:rPr lang="en-US" altLang="ja-JP" dirty="0"/>
              <a:t>b</a:t>
            </a:r>
            <a:r>
              <a:rPr lang="ja-JP" altLang="en-US" dirty="0"/>
              <a:t>の割り算の結果　</a:t>
            </a:r>
            <a:r>
              <a:rPr lang="en-US" altLang="ja-JP" dirty="0" err="1"/>
              <a:t>a÷b</a:t>
            </a:r>
            <a:r>
              <a:rPr lang="en-US" altLang="ja-JP" dirty="0"/>
              <a:t>=a/b</a:t>
            </a:r>
            <a:r>
              <a:rPr lang="ja-JP" altLang="en-US" dirty="0"/>
              <a:t>　分数で表せる</a:t>
            </a:r>
          </a:p>
          <a:p>
            <a:pPr marL="742950" lvl="1" indent="-285750">
              <a:buFont typeface="Arial" pitchFamily="34" charset="0"/>
              <a:buChar char="•"/>
            </a:pPr>
            <a:r>
              <a:rPr lang="en-US" altLang="ja-JP" dirty="0"/>
              <a:t>2</a:t>
            </a:r>
            <a:r>
              <a:rPr lang="ja-JP" altLang="en-US" dirty="0"/>
              <a:t>数の比　</a:t>
            </a:r>
            <a:r>
              <a:rPr lang="en-US" altLang="ja-JP" dirty="0"/>
              <a:t>a:b</a:t>
            </a:r>
            <a:r>
              <a:rPr lang="ja-JP" altLang="en-US" dirty="0"/>
              <a:t>　の比の値を</a:t>
            </a:r>
            <a:r>
              <a:rPr lang="en-US" altLang="ja-JP" dirty="0"/>
              <a:t>a/b</a:t>
            </a:r>
          </a:p>
          <a:p>
            <a:pPr marL="742950" lvl="1" indent="-285750">
              <a:buFont typeface="Arial" pitchFamily="34" charset="0"/>
              <a:buChar char="•"/>
            </a:pPr>
            <a:r>
              <a:rPr lang="ja-JP" altLang="en-US" dirty="0"/>
              <a:t>分数は比や割合と密接に関係した概念からできた数</a:t>
            </a:r>
          </a:p>
        </p:txBody>
      </p:sp>
    </p:spTree>
    <p:extLst>
      <p:ext uri="{BB962C8B-B14F-4D97-AF65-F5344CB8AC3E}">
        <p14:creationId xmlns:p14="http://schemas.microsoft.com/office/powerpoint/2010/main" val="391369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14303" y="260648"/>
            <a:ext cx="8424936" cy="3139321"/>
          </a:xfrm>
          <a:prstGeom prst="rect">
            <a:avLst/>
          </a:prstGeom>
        </p:spPr>
        <p:txBody>
          <a:bodyPr wrap="square">
            <a:spAutoFit/>
          </a:bodyPr>
          <a:lstStyle/>
          <a:p>
            <a:r>
              <a:rPr lang="ja-JP" altLang="en-US" dirty="0"/>
              <a:t>小数の意味理解</a:t>
            </a:r>
            <a:endParaRPr lang="en-US" altLang="ja-JP" dirty="0"/>
          </a:p>
          <a:p>
            <a:endParaRPr lang="ja-JP" altLang="en-US" dirty="0"/>
          </a:p>
          <a:p>
            <a:pPr marL="285750" indent="-285750">
              <a:buFont typeface="Arial" pitchFamily="34" charset="0"/>
              <a:buChar char="•"/>
            </a:pPr>
            <a:r>
              <a:rPr lang="ja-JP" altLang="en-US" dirty="0"/>
              <a:t>学習指導要領　</a:t>
            </a:r>
            <a:r>
              <a:rPr lang="en-US" altLang="ja-JP" dirty="0"/>
              <a:t>｢</a:t>
            </a:r>
            <a:r>
              <a:rPr lang="ja-JP" altLang="en-US" dirty="0"/>
              <a:t>端数部分の大きさを表すのに小数を用いること</a:t>
            </a:r>
            <a:r>
              <a:rPr lang="en-US" altLang="ja-JP" dirty="0"/>
              <a:t>｣</a:t>
            </a:r>
          </a:p>
          <a:p>
            <a:pPr marL="285750" indent="-285750">
              <a:buFont typeface="Arial" pitchFamily="34" charset="0"/>
              <a:buChar char="•"/>
            </a:pPr>
            <a:r>
              <a:rPr lang="ja-JP" altLang="en-US" dirty="0"/>
              <a:t>教科書　液量の測定が例　端数部分を表すための数</a:t>
            </a:r>
          </a:p>
          <a:p>
            <a:pPr marL="285750" indent="-285750">
              <a:buFont typeface="Arial" pitchFamily="34" charset="0"/>
              <a:buChar char="•"/>
            </a:pPr>
            <a:r>
              <a:rPr lang="en-US" altLang="ja-JP" dirty="0"/>
              <a:t>1/10</a:t>
            </a:r>
            <a:r>
              <a:rPr lang="ja-JP" altLang="en-US" dirty="0"/>
              <a:t>倍、</a:t>
            </a:r>
            <a:r>
              <a:rPr lang="en-US" altLang="ja-JP" dirty="0"/>
              <a:t>1/100</a:t>
            </a:r>
            <a:r>
              <a:rPr lang="ja-JP" altLang="en-US" dirty="0"/>
              <a:t>倍と拡張して単位を</a:t>
            </a:r>
            <a:r>
              <a:rPr lang="en-US" altLang="ja-JP" dirty="0"/>
              <a:t>10</a:t>
            </a:r>
            <a:r>
              <a:rPr lang="ja-JP" altLang="en-US" dirty="0"/>
              <a:t>等分ずつに分割</a:t>
            </a:r>
            <a:endParaRPr lang="en-US" altLang="ja-JP" dirty="0"/>
          </a:p>
          <a:p>
            <a:r>
              <a:rPr lang="ja-JP" altLang="en-US" dirty="0"/>
              <a:t>　　⇒新しい位</a:t>
            </a:r>
            <a:r>
              <a:rPr lang="en-US" altLang="ja-JP" dirty="0"/>
              <a:t>1/10</a:t>
            </a:r>
            <a:r>
              <a:rPr lang="ja-JP" altLang="en-US" dirty="0"/>
              <a:t>（</a:t>
            </a:r>
            <a:r>
              <a:rPr lang="en-US" altLang="ja-JP" dirty="0"/>
              <a:t>0.1</a:t>
            </a:r>
            <a:r>
              <a:rPr lang="ja-JP" altLang="en-US" dirty="0"/>
              <a:t>）の位、</a:t>
            </a:r>
            <a:r>
              <a:rPr lang="en-US" altLang="ja-JP" dirty="0"/>
              <a:t>1/100</a:t>
            </a:r>
            <a:r>
              <a:rPr lang="ja-JP" altLang="en-US" dirty="0"/>
              <a:t>（</a:t>
            </a:r>
            <a:r>
              <a:rPr lang="en-US" altLang="ja-JP" dirty="0"/>
              <a:t>0.001</a:t>
            </a:r>
            <a:r>
              <a:rPr lang="ja-JP" altLang="en-US" dirty="0"/>
              <a:t>）の位</a:t>
            </a:r>
            <a:endParaRPr lang="en-US" altLang="ja-JP" dirty="0"/>
          </a:p>
          <a:p>
            <a:endParaRPr lang="en-US" altLang="ja-JP" dirty="0"/>
          </a:p>
          <a:p>
            <a:pPr marL="285750" indent="-285750">
              <a:buFont typeface="Arial" pitchFamily="34" charset="0"/>
              <a:buChar char="•"/>
            </a:pPr>
            <a:r>
              <a:rPr lang="ja-JP" altLang="en-US" dirty="0"/>
              <a:t>小数のタイル図による表現</a:t>
            </a:r>
            <a:endParaRPr lang="en-US" altLang="ja-JP" dirty="0"/>
          </a:p>
          <a:p>
            <a:pPr marL="285750" indent="-285750">
              <a:buFont typeface="Arial" pitchFamily="34" charset="0"/>
              <a:buChar char="•"/>
            </a:pPr>
            <a:r>
              <a:rPr lang="ja-JP" altLang="en-US" dirty="0"/>
              <a:t>数直線による表現</a:t>
            </a:r>
          </a:p>
          <a:p>
            <a:pPr marL="285750" indent="-285750">
              <a:buFont typeface="Arial" pitchFamily="34" charset="0"/>
              <a:buChar char="•"/>
            </a:pPr>
            <a:r>
              <a:rPr lang="ja-JP" altLang="en-US" dirty="0"/>
              <a:t>単位系との関連</a:t>
            </a:r>
          </a:p>
          <a:p>
            <a:endParaRPr lang="ja-JP" altLang="en-US" dirty="0"/>
          </a:p>
        </p:txBody>
      </p:sp>
    </p:spTree>
    <p:extLst>
      <p:ext uri="{BB962C8B-B14F-4D97-AF65-F5344CB8AC3E}">
        <p14:creationId xmlns:p14="http://schemas.microsoft.com/office/powerpoint/2010/main" val="112532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5379" y="260648"/>
            <a:ext cx="8712968" cy="5078313"/>
          </a:xfrm>
          <a:prstGeom prst="rect">
            <a:avLst/>
          </a:prstGeom>
        </p:spPr>
        <p:txBody>
          <a:bodyPr wrap="square">
            <a:spAutoFit/>
          </a:bodyPr>
          <a:lstStyle/>
          <a:p>
            <a:r>
              <a:rPr lang="en-US" altLang="ja-JP" dirty="0"/>
              <a:t>2.</a:t>
            </a:r>
            <a:r>
              <a:rPr lang="ja-JP" altLang="en-US" dirty="0"/>
              <a:t>小数の加法･減法</a:t>
            </a:r>
          </a:p>
          <a:p>
            <a:endParaRPr lang="ja-JP" altLang="en-US" dirty="0"/>
          </a:p>
          <a:p>
            <a:r>
              <a:rPr lang="ja-JP" altLang="en-US" dirty="0"/>
              <a:t>小数点の位置をそろえる</a:t>
            </a:r>
            <a:endParaRPr lang="en-US" altLang="ja-JP" dirty="0"/>
          </a:p>
          <a:p>
            <a:r>
              <a:rPr lang="ja-JP" altLang="en-US" dirty="0"/>
              <a:t>計算の解答が正しいことと</a:t>
            </a:r>
            <a:r>
              <a:rPr lang="en-US" altLang="ja-JP" dirty="0"/>
              <a:t>､</a:t>
            </a:r>
            <a:r>
              <a:rPr lang="ja-JP" altLang="en-US" dirty="0"/>
              <a:t>計算の意味を理解しているかは別</a:t>
            </a:r>
            <a:endParaRPr lang="en-US" altLang="ja-JP" dirty="0"/>
          </a:p>
          <a:p>
            <a:r>
              <a:rPr lang="ja-JP" altLang="en-US" dirty="0"/>
              <a:t>計算と小数の意味とを対応させて理解させる</a:t>
            </a:r>
          </a:p>
          <a:p>
            <a:r>
              <a:rPr lang="ja-JP" altLang="en-US" dirty="0"/>
              <a:t>乗法</a:t>
            </a:r>
            <a:r>
              <a:rPr lang="en-US" altLang="ja-JP" dirty="0"/>
              <a:t>､</a:t>
            </a:r>
            <a:r>
              <a:rPr lang="ja-JP" altLang="en-US" dirty="0"/>
              <a:t>除法での計算で頻発する誤答の本質的な要因となる</a:t>
            </a:r>
          </a:p>
          <a:p>
            <a:endParaRPr lang="ja-JP" altLang="en-US" dirty="0"/>
          </a:p>
          <a:p>
            <a:pPr marL="285750" indent="-285750">
              <a:buFont typeface="Arial" pitchFamily="34" charset="0"/>
              <a:buChar char="•"/>
            </a:pPr>
            <a:r>
              <a:rPr lang="en-US" altLang="ja-JP" dirty="0"/>
              <a:t>0.1</a:t>
            </a:r>
            <a:r>
              <a:rPr lang="ja-JP" altLang="en-US" dirty="0"/>
              <a:t>を単位として考える計算</a:t>
            </a:r>
          </a:p>
          <a:p>
            <a:pPr marL="285750" indent="-285750">
              <a:buFont typeface="Arial" pitchFamily="34" charset="0"/>
              <a:buChar char="•"/>
            </a:pPr>
            <a:r>
              <a:rPr lang="ja-JP" altLang="en-US" dirty="0"/>
              <a:t>小数点をそのままにした計算</a:t>
            </a:r>
          </a:p>
          <a:p>
            <a:endParaRPr lang="en-US" altLang="ja-JP" dirty="0"/>
          </a:p>
          <a:p>
            <a:pPr marL="285750" indent="-285750">
              <a:buFont typeface="Arial" pitchFamily="34" charset="0"/>
              <a:buChar char="•"/>
            </a:pPr>
            <a:r>
              <a:rPr lang="ja-JP" altLang="en-US" dirty="0"/>
              <a:t>計算方法が定着するまでの導入段階</a:t>
            </a:r>
          </a:p>
          <a:p>
            <a:pPr marL="742950" lvl="1" indent="-285750">
              <a:buFont typeface="Arial" pitchFamily="34" charset="0"/>
              <a:buChar char="•"/>
            </a:pPr>
            <a:r>
              <a:rPr lang="ja-JP" altLang="en-US" dirty="0"/>
              <a:t>計算の考え方を理解するために</a:t>
            </a:r>
            <a:r>
              <a:rPr lang="en-US" altLang="ja-JP" dirty="0"/>
              <a:t>0.1</a:t>
            </a:r>
            <a:r>
              <a:rPr lang="ja-JP" altLang="en-US" dirty="0"/>
              <a:t>を単位として考える</a:t>
            </a:r>
          </a:p>
          <a:p>
            <a:pPr marL="742950" lvl="1" indent="-285750">
              <a:buFont typeface="Arial" pitchFamily="34" charset="0"/>
              <a:buChar char="•"/>
            </a:pPr>
            <a:r>
              <a:rPr lang="ja-JP" altLang="en-US" dirty="0"/>
              <a:t>計算手法を確立するには後者の考え方を確実に定着させること</a:t>
            </a:r>
          </a:p>
          <a:p>
            <a:pPr marL="742950" lvl="1" indent="-285750">
              <a:buFont typeface="Arial" pitchFamily="34" charset="0"/>
              <a:buChar char="•"/>
            </a:pPr>
            <a:r>
              <a:rPr lang="ja-JP" altLang="en-US" dirty="0"/>
              <a:t>十進位取りの仕組みを</a:t>
            </a:r>
          </a:p>
          <a:p>
            <a:pPr marL="285750" indent="-285750">
              <a:buFont typeface="Arial" pitchFamily="34" charset="0"/>
              <a:buChar char="•"/>
            </a:pPr>
            <a:endParaRPr lang="ja-JP" altLang="en-US" dirty="0"/>
          </a:p>
          <a:p>
            <a:pPr marL="285750" indent="-285750">
              <a:buFont typeface="Arial" pitchFamily="34" charset="0"/>
              <a:buChar char="•"/>
            </a:pPr>
            <a:r>
              <a:rPr lang="ja-JP" altLang="en-US" dirty="0"/>
              <a:t>小数第</a:t>
            </a:r>
            <a:r>
              <a:rPr lang="en-US" altLang="ja-JP" dirty="0"/>
              <a:t>2</a:t>
            </a:r>
            <a:r>
              <a:rPr lang="ja-JP" altLang="en-US" dirty="0"/>
              <a:t>位まで扱う計算</a:t>
            </a:r>
          </a:p>
          <a:p>
            <a:pPr marL="742950" lvl="1" indent="-285750">
              <a:buFont typeface="Arial" pitchFamily="34" charset="0"/>
              <a:buChar char="•"/>
            </a:pPr>
            <a:r>
              <a:rPr lang="ja-JP" altLang="en-US" dirty="0"/>
              <a:t>拡張として計算</a:t>
            </a:r>
          </a:p>
          <a:p>
            <a:pPr marL="742950" lvl="1" indent="-285750">
              <a:buFont typeface="Arial" pitchFamily="34" charset="0"/>
              <a:buChar char="•"/>
            </a:pPr>
            <a:r>
              <a:rPr lang="ja-JP" altLang="en-US" dirty="0"/>
              <a:t>空位の</a:t>
            </a:r>
            <a:r>
              <a:rPr lang="en-US" altLang="ja-JP" dirty="0"/>
              <a:t>0</a:t>
            </a:r>
            <a:r>
              <a:rPr lang="ja-JP" altLang="en-US" dirty="0"/>
              <a:t>の扱いでミスをしやすい</a:t>
            </a:r>
          </a:p>
        </p:txBody>
      </p:sp>
    </p:spTree>
    <p:extLst>
      <p:ext uri="{BB962C8B-B14F-4D97-AF65-F5344CB8AC3E}">
        <p14:creationId xmlns:p14="http://schemas.microsoft.com/office/powerpoint/2010/main" val="402644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260648"/>
            <a:ext cx="8640960" cy="3970318"/>
          </a:xfrm>
          <a:prstGeom prst="rect">
            <a:avLst/>
          </a:prstGeom>
        </p:spPr>
        <p:txBody>
          <a:bodyPr wrap="square">
            <a:spAutoFit/>
          </a:bodyPr>
          <a:lstStyle/>
          <a:p>
            <a:r>
              <a:rPr lang="en-US" altLang="ja-JP" dirty="0"/>
              <a:t>3.</a:t>
            </a:r>
            <a:r>
              <a:rPr lang="ja-JP" altLang="en-US" dirty="0"/>
              <a:t>小数の乗法</a:t>
            </a:r>
          </a:p>
          <a:p>
            <a:r>
              <a:rPr lang="ja-JP" altLang="en-US" dirty="0"/>
              <a:t>累加</a:t>
            </a:r>
          </a:p>
          <a:p>
            <a:r>
              <a:rPr lang="en-US" altLang="ja-JP" dirty="0"/>
              <a:t>｢5</a:t>
            </a:r>
            <a:r>
              <a:rPr lang="ja-JP" altLang="en-US" dirty="0"/>
              <a:t>の</a:t>
            </a:r>
            <a:r>
              <a:rPr lang="en-US" altLang="ja-JP" dirty="0"/>
              <a:t>4</a:t>
            </a:r>
            <a:r>
              <a:rPr lang="ja-JP" altLang="en-US" dirty="0"/>
              <a:t>倍</a:t>
            </a:r>
            <a:r>
              <a:rPr lang="en-US" altLang="ja-JP" dirty="0"/>
              <a:t>｣</a:t>
            </a:r>
            <a:r>
              <a:rPr lang="ja-JP" altLang="en-US" dirty="0"/>
              <a:t>という割合の意識は希薄</a:t>
            </a:r>
          </a:p>
          <a:p>
            <a:r>
              <a:rPr lang="en-US" altLang="ja-JP" dirty="0"/>
              <a:t>3</a:t>
            </a:r>
            <a:r>
              <a:rPr lang="ja-JP" altLang="en-US" dirty="0"/>
              <a:t>を</a:t>
            </a:r>
            <a:r>
              <a:rPr lang="en-US" altLang="ja-JP" dirty="0"/>
              <a:t>2.4</a:t>
            </a:r>
            <a:r>
              <a:rPr lang="ja-JP" altLang="en-US" dirty="0"/>
              <a:t>回加えるといっても意味が通じない</a:t>
            </a:r>
            <a:endParaRPr lang="en-US" altLang="ja-JP" dirty="0"/>
          </a:p>
          <a:p>
            <a:r>
              <a:rPr lang="ja-JP" altLang="en-US" dirty="0"/>
              <a:t>つまずき　乗数が</a:t>
            </a:r>
            <a:r>
              <a:rPr lang="en-US" altLang="ja-JP" dirty="0"/>
              <a:t>1</a:t>
            </a:r>
            <a:r>
              <a:rPr lang="ja-JP" altLang="en-US" dirty="0"/>
              <a:t>より小さいとき　（制限的乗除観）</a:t>
            </a:r>
          </a:p>
          <a:p>
            <a:r>
              <a:rPr lang="ja-JP" altLang="en-US" dirty="0"/>
              <a:t>乗法を累加から割合へ概念を拡張</a:t>
            </a:r>
          </a:p>
          <a:p>
            <a:endParaRPr lang="ja-JP" altLang="en-US" dirty="0"/>
          </a:p>
          <a:p>
            <a:r>
              <a:rPr lang="en-US" altLang="ja-JP" dirty="0"/>
              <a:t>(1)</a:t>
            </a:r>
            <a:r>
              <a:rPr lang="ja-JP" altLang="en-US" dirty="0"/>
              <a:t>小数</a:t>
            </a:r>
            <a:r>
              <a:rPr lang="en-US" altLang="ja-JP" dirty="0"/>
              <a:t>×</a:t>
            </a:r>
            <a:r>
              <a:rPr lang="ja-JP" altLang="en-US" dirty="0"/>
              <a:t>整数</a:t>
            </a:r>
          </a:p>
          <a:p>
            <a:pPr marL="285750" indent="-285750">
              <a:buFont typeface="Arial" pitchFamily="34" charset="0"/>
              <a:buChar char="•"/>
            </a:pPr>
            <a:r>
              <a:rPr lang="ja-JP" altLang="en-US" dirty="0"/>
              <a:t>累加の考え方</a:t>
            </a:r>
            <a:r>
              <a:rPr lang="en-US" altLang="ja-JP" dirty="0"/>
              <a:t>(1.2</a:t>
            </a:r>
            <a:r>
              <a:rPr lang="ja-JP" altLang="en-US" dirty="0"/>
              <a:t>を</a:t>
            </a:r>
            <a:r>
              <a:rPr lang="en-US" altLang="ja-JP" dirty="0"/>
              <a:t>4</a:t>
            </a:r>
            <a:r>
              <a:rPr lang="ja-JP" altLang="en-US" dirty="0"/>
              <a:t>回加える</a:t>
            </a:r>
            <a:r>
              <a:rPr lang="en-US" altLang="ja-JP" dirty="0"/>
              <a:t>)</a:t>
            </a:r>
            <a:r>
              <a:rPr lang="ja-JP" altLang="en-US" dirty="0"/>
              <a:t>でも容易に理解ができる</a:t>
            </a:r>
          </a:p>
          <a:p>
            <a:pPr marL="285750" indent="-285750">
              <a:buFont typeface="Arial" pitchFamily="34" charset="0"/>
              <a:buChar char="•"/>
            </a:pPr>
            <a:r>
              <a:rPr lang="ja-JP" altLang="en-US" dirty="0"/>
              <a:t>筆算　右に桁をそろえて</a:t>
            </a:r>
            <a:r>
              <a:rPr lang="en-US" altLang="ja-JP" dirty="0"/>
              <a:t>､</a:t>
            </a:r>
            <a:r>
              <a:rPr lang="ja-JP" altLang="en-US" dirty="0"/>
              <a:t>整数のかけ算と同様に筆算を行い</a:t>
            </a:r>
            <a:r>
              <a:rPr lang="en-US" altLang="ja-JP" dirty="0"/>
              <a:t>､</a:t>
            </a:r>
            <a:r>
              <a:rPr lang="ja-JP" altLang="en-US" dirty="0"/>
              <a:t>最後に小数点を下ろす</a:t>
            </a:r>
          </a:p>
          <a:p>
            <a:pPr marL="285750" indent="-285750">
              <a:buFont typeface="Arial" pitchFamily="34" charset="0"/>
              <a:buChar char="•"/>
            </a:pPr>
            <a:r>
              <a:rPr lang="ja-JP" altLang="en-US" dirty="0"/>
              <a:t>小数点の位置ではなく桁の右端に合わせていることに疑問をもつ児童がいる</a:t>
            </a:r>
          </a:p>
          <a:p>
            <a:pPr marL="285750" indent="-285750">
              <a:buFont typeface="Arial" pitchFamily="34" charset="0"/>
              <a:buChar char="•"/>
            </a:pPr>
            <a:r>
              <a:rPr lang="en-US" altLang="ja-JP" dirty="0"/>
              <a:t>1.2L</a:t>
            </a:r>
            <a:r>
              <a:rPr lang="ja-JP" altLang="en-US" dirty="0"/>
              <a:t>を</a:t>
            </a:r>
            <a:r>
              <a:rPr lang="en-US" altLang="ja-JP" dirty="0"/>
              <a:t>12dL</a:t>
            </a:r>
            <a:r>
              <a:rPr lang="ja-JP" altLang="en-US" dirty="0"/>
              <a:t>として計算し</a:t>
            </a:r>
            <a:r>
              <a:rPr lang="en-US" altLang="ja-JP" dirty="0"/>
              <a:t>､</a:t>
            </a:r>
            <a:r>
              <a:rPr lang="ja-JP" altLang="en-US" dirty="0"/>
              <a:t>最後に</a:t>
            </a:r>
            <a:r>
              <a:rPr lang="en-US" altLang="ja-JP" dirty="0" err="1"/>
              <a:t>dL</a:t>
            </a:r>
            <a:r>
              <a:rPr lang="ja-JP" altLang="en-US" dirty="0"/>
              <a:t>の単位を</a:t>
            </a:r>
            <a:r>
              <a:rPr lang="en-US" altLang="ja-JP" dirty="0"/>
              <a:t>L</a:t>
            </a:r>
            <a:r>
              <a:rPr lang="ja-JP" altLang="en-US" dirty="0"/>
              <a:t>に戻すことと関連付けて理解させる</a:t>
            </a:r>
            <a:endParaRPr lang="en-US" altLang="ja-JP" dirty="0"/>
          </a:p>
          <a:p>
            <a:pPr marL="285750" indent="-285750">
              <a:buFont typeface="Arial" pitchFamily="34" charset="0"/>
              <a:buChar char="•"/>
            </a:pPr>
            <a:r>
              <a:rPr lang="ja-JP" altLang="en-US" dirty="0"/>
              <a:t>タイルによる方法　計算結果と一致して理解できる</a:t>
            </a:r>
            <a:r>
              <a:rPr lang="en-US" altLang="ja-JP" dirty="0"/>
              <a:t>｡</a:t>
            </a:r>
          </a:p>
          <a:p>
            <a:endParaRPr lang="en-US" altLang="ja-JP" dirty="0"/>
          </a:p>
        </p:txBody>
      </p:sp>
    </p:spTree>
    <p:extLst>
      <p:ext uri="{BB962C8B-B14F-4D97-AF65-F5344CB8AC3E}">
        <p14:creationId xmlns:p14="http://schemas.microsoft.com/office/powerpoint/2010/main" val="177741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60648"/>
            <a:ext cx="8496944" cy="2031325"/>
          </a:xfrm>
          <a:prstGeom prst="rect">
            <a:avLst/>
          </a:prstGeom>
          <a:noFill/>
        </p:spPr>
        <p:txBody>
          <a:bodyPr wrap="square" rtlCol="0">
            <a:spAutoFit/>
          </a:bodyPr>
          <a:lstStyle/>
          <a:p>
            <a:pPr marL="285750" indent="-285750">
              <a:buClr>
                <a:srgbClr val="0070C0"/>
              </a:buClr>
              <a:buFont typeface="Wingdings" pitchFamily="2" charset="2"/>
              <a:buChar char="n"/>
            </a:pPr>
            <a:r>
              <a:rPr kumimoji="1" lang="ja-JP" altLang="en-US" dirty="0"/>
              <a:t>どちらは少ない（多い）　よく使われる</a:t>
            </a:r>
            <a:endParaRPr kumimoji="1" lang="en-US" altLang="ja-JP" dirty="0"/>
          </a:p>
          <a:p>
            <a:pPr marL="285750" indent="-285750">
              <a:buClr>
                <a:srgbClr val="0070C0"/>
              </a:buClr>
              <a:buFont typeface="Wingdings" pitchFamily="2" charset="2"/>
              <a:buChar char="n"/>
            </a:pPr>
            <a:r>
              <a:rPr kumimoji="1" lang="ja-JP" altLang="en-US" dirty="0"/>
              <a:t>何個多い？⇒ステップを順に踏むことが要求されている</a:t>
            </a:r>
            <a:endParaRPr kumimoji="1" lang="en-US" altLang="ja-JP" dirty="0"/>
          </a:p>
          <a:p>
            <a:pPr marL="285750" indent="-285750">
              <a:buClr>
                <a:srgbClr val="0070C0"/>
              </a:buClr>
              <a:buFont typeface="Wingdings" pitchFamily="2" charset="2"/>
              <a:buChar char="n"/>
            </a:pPr>
            <a:r>
              <a:rPr lang="ja-JP" altLang="en-US" dirty="0"/>
              <a:t>大きい方を答えてしまう</a:t>
            </a:r>
            <a:endParaRPr lang="en-US" altLang="ja-JP" dirty="0"/>
          </a:p>
          <a:p>
            <a:pPr marL="285750" indent="-285750">
              <a:buClr>
                <a:srgbClr val="0070C0"/>
              </a:buClr>
              <a:buFont typeface="Wingdings" pitchFamily="2" charset="2"/>
              <a:buChar char="n"/>
            </a:pPr>
            <a:r>
              <a:rPr kumimoji="1" lang="ja-JP" altLang="en-US" dirty="0"/>
              <a:t>「何個少ないですか」「どちらがどれだけ多いですか／少ないですか」</a:t>
            </a:r>
            <a:endParaRPr kumimoji="1" lang="en-US" altLang="ja-JP" dirty="0"/>
          </a:p>
          <a:p>
            <a:pPr marL="285750" indent="-285750">
              <a:buClr>
                <a:srgbClr val="0070C0"/>
              </a:buClr>
              <a:buFont typeface="Wingdings" pitchFamily="2" charset="2"/>
              <a:buChar char="n"/>
            </a:pPr>
            <a:r>
              <a:rPr kumimoji="1" lang="ja-JP" altLang="en-US" dirty="0"/>
              <a:t>丁寧に言葉の意味を指導する</a:t>
            </a:r>
            <a:endParaRPr kumimoji="1" lang="en-US" altLang="ja-JP" dirty="0"/>
          </a:p>
          <a:p>
            <a:pPr marL="285750" indent="-285750">
              <a:buClr>
                <a:srgbClr val="0070C0"/>
              </a:buClr>
              <a:buFont typeface="Wingdings" pitchFamily="2" charset="2"/>
              <a:buChar char="n"/>
            </a:pPr>
            <a:r>
              <a:rPr lang="ja-JP" altLang="en-US" dirty="0">
                <a:solidFill>
                  <a:srgbClr val="FF0000"/>
                </a:solidFill>
              </a:rPr>
              <a:t>新しい単元に入る前に既習事項に対する子どもの理解度，習熟度，新しい単元でのつまづきの例を調査し，それに基づいて指導計画を立てる</a:t>
            </a:r>
            <a:endParaRPr kumimoji="1" lang="ja-JP" altLang="en-US" dirty="0">
              <a:solidFill>
                <a:srgbClr val="FF0000"/>
              </a:solidFill>
            </a:endParaRPr>
          </a:p>
        </p:txBody>
      </p:sp>
      <p:sp>
        <p:nvSpPr>
          <p:cNvPr id="5" name="テキスト ボックス 4"/>
          <p:cNvSpPr txBox="1"/>
          <p:nvPr/>
        </p:nvSpPr>
        <p:spPr>
          <a:xfrm>
            <a:off x="323528" y="2420888"/>
            <a:ext cx="4176464" cy="4247317"/>
          </a:xfrm>
          <a:prstGeom prst="rect">
            <a:avLst/>
          </a:prstGeom>
          <a:noFill/>
        </p:spPr>
        <p:txBody>
          <a:bodyPr wrap="square" rtlCol="0">
            <a:spAutoFit/>
          </a:bodyPr>
          <a:lstStyle/>
          <a:p>
            <a:r>
              <a:rPr kumimoji="1" lang="ja-JP" altLang="en-US" dirty="0">
                <a:solidFill>
                  <a:srgbClr val="0070C0"/>
                </a:solidFill>
              </a:rPr>
              <a:t>添加</a:t>
            </a:r>
            <a:endParaRPr kumimoji="1" lang="en-US" altLang="ja-JP" dirty="0">
              <a:solidFill>
                <a:srgbClr val="0070C0"/>
              </a:solidFill>
            </a:endParaRPr>
          </a:p>
          <a:p>
            <a:r>
              <a:rPr kumimoji="1" lang="ja-JP" altLang="en-US" dirty="0"/>
              <a:t>さるが木に</a:t>
            </a:r>
            <a:r>
              <a:rPr kumimoji="1" lang="en-US" altLang="ja-JP" dirty="0"/>
              <a:t>2</a:t>
            </a:r>
            <a:r>
              <a:rPr kumimoji="1" lang="ja-JP" altLang="en-US" dirty="0"/>
              <a:t>こいました。またさるが</a:t>
            </a:r>
            <a:r>
              <a:rPr kumimoji="1" lang="en-US" altLang="ja-JP" dirty="0"/>
              <a:t>5</a:t>
            </a:r>
            <a:r>
              <a:rPr kumimoji="1" lang="ja-JP" altLang="en-US" dirty="0"/>
              <a:t>こやってきました。さるは全部で何</a:t>
            </a:r>
            <a:r>
              <a:rPr kumimoji="1" lang="ja-JP" altLang="en-US" dirty="0" err="1"/>
              <a:t>こですか</a:t>
            </a:r>
            <a:r>
              <a:rPr kumimoji="1" lang="ja-JP" altLang="en-US" dirty="0"/>
              <a:t>。</a:t>
            </a:r>
            <a:endParaRPr kumimoji="1" lang="en-US" altLang="ja-JP" dirty="0"/>
          </a:p>
          <a:p>
            <a:r>
              <a:rPr lang="ja-JP" altLang="en-US" dirty="0">
                <a:solidFill>
                  <a:srgbClr val="0070C0"/>
                </a:solidFill>
              </a:rPr>
              <a:t>合併</a:t>
            </a:r>
            <a:endParaRPr lang="en-US" altLang="ja-JP" dirty="0">
              <a:solidFill>
                <a:srgbClr val="0070C0"/>
              </a:solidFill>
            </a:endParaRPr>
          </a:p>
          <a:p>
            <a:r>
              <a:rPr lang="ja-JP" altLang="en-US" dirty="0"/>
              <a:t>赤いリンゴが</a:t>
            </a:r>
            <a:r>
              <a:rPr lang="en-US" altLang="ja-JP" dirty="0"/>
              <a:t>3</a:t>
            </a:r>
            <a:r>
              <a:rPr lang="ja-JP" altLang="en-US" dirty="0"/>
              <a:t>こあります。黄色いリンゴが</a:t>
            </a:r>
            <a:r>
              <a:rPr lang="en-US" altLang="ja-JP" dirty="0"/>
              <a:t>4</a:t>
            </a:r>
            <a:r>
              <a:rPr lang="ja-JP" altLang="en-US" dirty="0"/>
              <a:t>こあります。赤いリンゴと黄色いリンゴをかごに入れました。みんなで何個ですか。</a:t>
            </a:r>
            <a:endParaRPr lang="en-US" altLang="ja-JP" dirty="0"/>
          </a:p>
          <a:p>
            <a:r>
              <a:rPr kumimoji="1" lang="ja-JP" altLang="en-US" dirty="0">
                <a:solidFill>
                  <a:srgbClr val="0070C0"/>
                </a:solidFill>
              </a:rPr>
              <a:t>除去（求残）</a:t>
            </a:r>
            <a:endParaRPr kumimoji="1" lang="en-US" altLang="ja-JP" dirty="0">
              <a:solidFill>
                <a:srgbClr val="0070C0"/>
              </a:solidFill>
            </a:endParaRPr>
          </a:p>
          <a:p>
            <a:r>
              <a:rPr kumimoji="1" lang="ja-JP" altLang="en-US" dirty="0"/>
              <a:t>ケーキが箱に</a:t>
            </a:r>
            <a:r>
              <a:rPr kumimoji="1" lang="en-US" altLang="ja-JP" dirty="0"/>
              <a:t>7</a:t>
            </a:r>
            <a:r>
              <a:rPr kumimoji="1" lang="ja-JP" altLang="en-US" dirty="0"/>
              <a:t>こ入っています。</a:t>
            </a:r>
            <a:r>
              <a:rPr kumimoji="1" lang="en-US" altLang="ja-JP" dirty="0"/>
              <a:t>2</a:t>
            </a:r>
            <a:r>
              <a:rPr kumimoji="1" lang="ja-JP" altLang="en-US" dirty="0"/>
              <a:t>こ食べました。箱の中に何</a:t>
            </a:r>
            <a:r>
              <a:rPr kumimoji="1" lang="ja-JP" altLang="en-US" dirty="0" err="1"/>
              <a:t>こ</a:t>
            </a:r>
            <a:r>
              <a:rPr kumimoji="1" lang="ja-JP" altLang="en-US" dirty="0"/>
              <a:t>残っていますか。</a:t>
            </a:r>
            <a:endParaRPr kumimoji="1" lang="en-US" altLang="ja-JP" dirty="0"/>
          </a:p>
          <a:p>
            <a:r>
              <a:rPr kumimoji="1" lang="ja-JP" altLang="en-US" dirty="0">
                <a:solidFill>
                  <a:srgbClr val="0070C0"/>
                </a:solidFill>
              </a:rPr>
              <a:t>比較（求差）</a:t>
            </a:r>
            <a:endParaRPr kumimoji="1" lang="en-US" altLang="ja-JP" dirty="0">
              <a:solidFill>
                <a:srgbClr val="0070C0"/>
              </a:solidFill>
            </a:endParaRPr>
          </a:p>
          <a:p>
            <a:r>
              <a:rPr kumimoji="1" lang="ja-JP" altLang="en-US" dirty="0"/>
              <a:t>白いウサギと黒いウサギが野原で遊んでいます。白いウサギは</a:t>
            </a:r>
            <a:r>
              <a:rPr kumimoji="1" lang="en-US" altLang="ja-JP" dirty="0"/>
              <a:t>7</a:t>
            </a:r>
            <a:r>
              <a:rPr kumimoji="1" lang="ja-JP" altLang="en-US" dirty="0"/>
              <a:t>こです。黒いウサギは</a:t>
            </a:r>
            <a:r>
              <a:rPr kumimoji="1" lang="en-US" altLang="ja-JP" dirty="0"/>
              <a:t>4</a:t>
            </a:r>
            <a:r>
              <a:rPr kumimoji="1" lang="ja-JP" altLang="en-US" dirty="0"/>
              <a:t>こです。どちらが多いでしょう。何</a:t>
            </a:r>
            <a:r>
              <a:rPr kumimoji="1" lang="ja-JP" altLang="en-US" dirty="0" err="1"/>
              <a:t>こ</a:t>
            </a:r>
            <a:r>
              <a:rPr kumimoji="1" lang="ja-JP" altLang="en-US" dirty="0"/>
              <a:t>多いでしょう。</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36912"/>
            <a:ext cx="415265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89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3139321"/>
          </a:xfrm>
          <a:prstGeom prst="rect">
            <a:avLst/>
          </a:prstGeom>
        </p:spPr>
        <p:txBody>
          <a:bodyPr wrap="square">
            <a:spAutoFit/>
          </a:bodyPr>
          <a:lstStyle/>
          <a:p>
            <a:r>
              <a:rPr lang="en-US" altLang="ja-JP" dirty="0"/>
              <a:t>(2)</a:t>
            </a:r>
            <a:r>
              <a:rPr lang="ja-JP" altLang="en-US" dirty="0"/>
              <a:t>小数</a:t>
            </a:r>
            <a:r>
              <a:rPr lang="en-US" altLang="ja-JP" dirty="0"/>
              <a:t>×</a:t>
            </a:r>
            <a:r>
              <a:rPr lang="ja-JP" altLang="en-US" dirty="0"/>
              <a:t>小数</a:t>
            </a:r>
          </a:p>
          <a:p>
            <a:r>
              <a:rPr lang="en-US" altLang="ja-JP" dirty="0"/>
              <a:t>3.6×4.3</a:t>
            </a:r>
            <a:r>
              <a:rPr lang="ja-JP" altLang="en-US" dirty="0"/>
              <a:t>　単純な累加では</a:t>
            </a:r>
            <a:r>
              <a:rPr lang="en-US" altLang="ja-JP" dirty="0"/>
              <a:t>｢4.3</a:t>
            </a:r>
            <a:r>
              <a:rPr lang="ja-JP" altLang="en-US" dirty="0"/>
              <a:t>回加える</a:t>
            </a:r>
            <a:r>
              <a:rPr lang="en-US" altLang="ja-JP" dirty="0"/>
              <a:t>｣</a:t>
            </a:r>
            <a:r>
              <a:rPr lang="ja-JP" altLang="en-US" dirty="0"/>
              <a:t>となってその意味を説明できない</a:t>
            </a:r>
          </a:p>
          <a:p>
            <a:r>
              <a:rPr lang="ja-JP" altLang="en-US" dirty="0"/>
              <a:t>（基準にする大きさ）</a:t>
            </a:r>
            <a:r>
              <a:rPr lang="en-US" altLang="ja-JP" dirty="0"/>
              <a:t>×</a:t>
            </a:r>
            <a:r>
              <a:rPr lang="ja-JP" altLang="en-US" dirty="0"/>
              <a:t>（いくつ分）＝（全体量）</a:t>
            </a:r>
          </a:p>
          <a:p>
            <a:r>
              <a:rPr lang="en-US" altLang="ja-JP" dirty="0"/>
              <a:t>｢</a:t>
            </a:r>
            <a:r>
              <a:rPr lang="ja-JP" altLang="en-US" dirty="0"/>
              <a:t>いくつ分</a:t>
            </a:r>
            <a:r>
              <a:rPr lang="en-US" altLang="ja-JP" dirty="0"/>
              <a:t>｣</a:t>
            </a:r>
            <a:r>
              <a:rPr lang="ja-JP" altLang="en-US" dirty="0"/>
              <a:t>を</a:t>
            </a:r>
            <a:r>
              <a:rPr lang="en-US" altLang="ja-JP" dirty="0"/>
              <a:t>｢</a:t>
            </a:r>
            <a:r>
              <a:rPr lang="ja-JP" altLang="en-US" dirty="0"/>
              <a:t>割合</a:t>
            </a:r>
            <a:r>
              <a:rPr lang="en-US" altLang="ja-JP" dirty="0"/>
              <a:t>｣</a:t>
            </a:r>
            <a:r>
              <a:rPr lang="ja-JP" altLang="en-US" dirty="0"/>
              <a:t>という連続的な量に拡張して理解</a:t>
            </a:r>
            <a:endParaRPr lang="en-US" altLang="ja-JP" dirty="0"/>
          </a:p>
          <a:p>
            <a:endParaRPr lang="ja-JP" altLang="en-US" dirty="0"/>
          </a:p>
          <a:p>
            <a:r>
              <a:rPr lang="ja-JP" altLang="en-US" dirty="0"/>
              <a:t>（基準にする大きさ）</a:t>
            </a:r>
            <a:r>
              <a:rPr lang="en-US" altLang="ja-JP" dirty="0"/>
              <a:t>×</a:t>
            </a:r>
            <a:r>
              <a:rPr lang="ja-JP" altLang="en-US" dirty="0"/>
              <a:t>（割合）＝（割合に当たる大きさ</a:t>
            </a:r>
            <a:r>
              <a:rPr lang="en-US" altLang="ja-JP" dirty="0"/>
              <a:t>(</a:t>
            </a:r>
            <a:r>
              <a:rPr lang="ja-JP" altLang="en-US" dirty="0"/>
              <a:t>全体量</a:t>
            </a:r>
            <a:r>
              <a:rPr lang="en-US" altLang="ja-JP" dirty="0"/>
              <a:t>)</a:t>
            </a:r>
            <a:r>
              <a:rPr lang="ja-JP" altLang="en-US" dirty="0"/>
              <a:t>）</a:t>
            </a:r>
          </a:p>
          <a:p>
            <a:r>
              <a:rPr lang="ja-JP" altLang="en-US" dirty="0"/>
              <a:t>乗法　単位当たりの量</a:t>
            </a:r>
            <a:r>
              <a:rPr lang="en-US" altLang="ja-JP" dirty="0"/>
              <a:t>36kg</a:t>
            </a:r>
            <a:r>
              <a:rPr lang="ja-JP" altLang="en-US" dirty="0"/>
              <a:t>　割合　</a:t>
            </a:r>
            <a:r>
              <a:rPr lang="en-US" altLang="ja-JP" dirty="0"/>
              <a:t>4.3</a:t>
            </a:r>
            <a:r>
              <a:rPr lang="ja-JP" altLang="en-US" dirty="0"/>
              <a:t>倍</a:t>
            </a:r>
          </a:p>
          <a:p>
            <a:r>
              <a:rPr lang="ja-JP" altLang="en-US" dirty="0"/>
              <a:t>その結果として割合に当たる大きさ</a:t>
            </a:r>
            <a:r>
              <a:rPr lang="en-US" altLang="ja-JP" dirty="0"/>
              <a:t>(15.48kg)</a:t>
            </a:r>
            <a:r>
              <a:rPr lang="ja-JP" altLang="en-US" dirty="0"/>
              <a:t>を求める計算として考える</a:t>
            </a:r>
          </a:p>
          <a:p>
            <a:endParaRPr lang="ja-JP" altLang="en-US" dirty="0"/>
          </a:p>
          <a:p>
            <a:r>
              <a:rPr lang="ja-JP" altLang="en-US" dirty="0"/>
              <a:t>数直線</a:t>
            </a:r>
          </a:p>
          <a:p>
            <a:endParaRPr lang="ja-JP" altLang="en-US" dirty="0"/>
          </a:p>
        </p:txBody>
      </p:sp>
    </p:spTree>
    <p:extLst>
      <p:ext uri="{BB962C8B-B14F-4D97-AF65-F5344CB8AC3E}">
        <p14:creationId xmlns:p14="http://schemas.microsoft.com/office/powerpoint/2010/main" val="257225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97346"/>
            <a:ext cx="8640960" cy="5078313"/>
          </a:xfrm>
          <a:prstGeom prst="rect">
            <a:avLst/>
          </a:prstGeom>
        </p:spPr>
        <p:txBody>
          <a:bodyPr wrap="square">
            <a:spAutoFit/>
          </a:bodyPr>
          <a:lstStyle/>
          <a:p>
            <a:r>
              <a:rPr lang="en-US" altLang="ja-JP" dirty="0"/>
              <a:t>A=B</a:t>
            </a:r>
          </a:p>
          <a:p>
            <a:r>
              <a:rPr lang="en-US" altLang="ja-JP" dirty="0" err="1"/>
              <a:t>AxC</a:t>
            </a:r>
            <a:r>
              <a:rPr lang="en-US" altLang="ja-JP" dirty="0"/>
              <a:t>=</a:t>
            </a:r>
            <a:r>
              <a:rPr lang="en-US" altLang="ja-JP" dirty="0" err="1"/>
              <a:t>BxC</a:t>
            </a:r>
            <a:endParaRPr lang="en-US" altLang="ja-JP" dirty="0"/>
          </a:p>
          <a:p>
            <a:r>
              <a:rPr lang="ja-JP" altLang="en-US" dirty="0"/>
              <a:t>被乗数を</a:t>
            </a:r>
            <a:r>
              <a:rPr lang="en-US" altLang="ja-JP" dirty="0"/>
              <a:t>A､</a:t>
            </a:r>
            <a:r>
              <a:rPr lang="ja-JP" altLang="en-US" dirty="0"/>
              <a:t>乗数を</a:t>
            </a:r>
            <a:r>
              <a:rPr lang="en-US" altLang="ja-JP" dirty="0"/>
              <a:t>B､</a:t>
            </a:r>
            <a:r>
              <a:rPr lang="ja-JP" altLang="en-US" dirty="0"/>
              <a:t>それらの積を</a:t>
            </a:r>
            <a:r>
              <a:rPr lang="en-US" altLang="ja-JP" dirty="0"/>
              <a:t>C</a:t>
            </a:r>
            <a:r>
              <a:rPr lang="ja-JP" altLang="en-US" dirty="0"/>
              <a:t>とすると</a:t>
            </a:r>
            <a:r>
              <a:rPr lang="en-US" altLang="ja-JP" dirty="0"/>
              <a:t>､</a:t>
            </a:r>
          </a:p>
          <a:p>
            <a:r>
              <a:rPr lang="en-US" altLang="ja-JP" dirty="0" err="1"/>
              <a:t>AxB</a:t>
            </a:r>
            <a:r>
              <a:rPr lang="en-US" altLang="ja-JP" dirty="0"/>
              <a:t>=C</a:t>
            </a:r>
          </a:p>
          <a:p>
            <a:r>
              <a:rPr lang="en-US" altLang="ja-JP" dirty="0" err="1"/>
              <a:t>AxqB</a:t>
            </a:r>
            <a:r>
              <a:rPr lang="en-US" altLang="ja-JP" dirty="0"/>
              <a:t>=</a:t>
            </a:r>
            <a:r>
              <a:rPr lang="en-US" altLang="ja-JP" dirty="0" err="1"/>
              <a:t>qC</a:t>
            </a:r>
            <a:endParaRPr lang="en-US" altLang="ja-JP" dirty="0"/>
          </a:p>
          <a:p>
            <a:r>
              <a:rPr lang="en-US" altLang="ja-JP" dirty="0" err="1"/>
              <a:t>pAxqB</a:t>
            </a:r>
            <a:r>
              <a:rPr lang="en-US" altLang="ja-JP" dirty="0"/>
              <a:t>=</a:t>
            </a:r>
            <a:r>
              <a:rPr lang="en-US" altLang="ja-JP" dirty="0" err="1"/>
              <a:t>pqC</a:t>
            </a:r>
            <a:endParaRPr lang="en-US" altLang="ja-JP" dirty="0"/>
          </a:p>
          <a:p>
            <a:endParaRPr lang="en-US" altLang="ja-JP" dirty="0"/>
          </a:p>
          <a:p>
            <a:r>
              <a:rPr lang="ja-JP" altLang="en-US" dirty="0"/>
              <a:t>ｱ</a:t>
            </a:r>
            <a:r>
              <a:rPr lang="en-US" altLang="ja-JP" dirty="0"/>
              <a:t>.</a:t>
            </a:r>
            <a:r>
              <a:rPr lang="ja-JP" altLang="en-US" dirty="0"/>
              <a:t>　</a:t>
            </a:r>
            <a:r>
              <a:rPr lang="en-US" altLang="ja-JP" dirty="0"/>
              <a:t>3.6×4.3</a:t>
            </a:r>
            <a:r>
              <a:rPr lang="ja-JP" altLang="en-US" dirty="0" err="1"/>
              <a:t>の被</a:t>
            </a:r>
            <a:r>
              <a:rPr lang="ja-JP" altLang="en-US" dirty="0"/>
              <a:t>乗数</a:t>
            </a:r>
            <a:r>
              <a:rPr lang="en-US" altLang="ja-JP" dirty="0"/>
              <a:t>3.6</a:t>
            </a:r>
            <a:r>
              <a:rPr lang="ja-JP" altLang="en-US" dirty="0"/>
              <a:t>を</a:t>
            </a:r>
            <a:r>
              <a:rPr lang="en-US" altLang="ja-JP" dirty="0"/>
              <a:t>10</a:t>
            </a:r>
            <a:r>
              <a:rPr lang="ja-JP" altLang="en-US" dirty="0"/>
              <a:t>倍し</a:t>
            </a:r>
            <a:r>
              <a:rPr lang="en-US" altLang="ja-JP" dirty="0"/>
              <a:t>､</a:t>
            </a:r>
            <a:r>
              <a:rPr lang="ja-JP" altLang="en-US" dirty="0"/>
              <a:t>乗数</a:t>
            </a:r>
            <a:r>
              <a:rPr lang="en-US" altLang="ja-JP" dirty="0"/>
              <a:t>4.3</a:t>
            </a:r>
            <a:r>
              <a:rPr lang="ja-JP" altLang="en-US" dirty="0"/>
              <a:t>も</a:t>
            </a:r>
            <a:r>
              <a:rPr lang="en-US" altLang="ja-JP" dirty="0"/>
              <a:t>10</a:t>
            </a:r>
            <a:r>
              <a:rPr lang="ja-JP" altLang="en-US" dirty="0"/>
              <a:t>倍して</a:t>
            </a:r>
            <a:r>
              <a:rPr lang="en-US" altLang="ja-JP" dirty="0"/>
              <a:t>36x43</a:t>
            </a:r>
          </a:p>
          <a:p>
            <a:r>
              <a:rPr lang="ja-JP" altLang="en-US" dirty="0"/>
              <a:t>ｲ</a:t>
            </a:r>
            <a:r>
              <a:rPr lang="en-US" altLang="ja-JP" dirty="0"/>
              <a:t>.</a:t>
            </a:r>
            <a:r>
              <a:rPr lang="ja-JP" altLang="en-US" dirty="0"/>
              <a:t>　</a:t>
            </a:r>
            <a:r>
              <a:rPr lang="en-US" altLang="ja-JP" dirty="0"/>
              <a:t>36×43=1548</a:t>
            </a:r>
          </a:p>
          <a:p>
            <a:r>
              <a:rPr lang="ja-JP" altLang="en-US" dirty="0"/>
              <a:t>　　　</a:t>
            </a:r>
            <a:r>
              <a:rPr lang="en-US" altLang="ja-JP" dirty="0"/>
              <a:t>100</a:t>
            </a:r>
            <a:r>
              <a:rPr lang="ja-JP" altLang="en-US" dirty="0"/>
              <a:t>で割る</a:t>
            </a:r>
            <a:r>
              <a:rPr lang="en-US" altLang="ja-JP" dirty="0"/>
              <a:t>｡</a:t>
            </a:r>
          </a:p>
          <a:p>
            <a:r>
              <a:rPr lang="ja-JP" altLang="en-US" dirty="0"/>
              <a:t>　　　</a:t>
            </a:r>
            <a:r>
              <a:rPr lang="en-US" altLang="ja-JP" dirty="0"/>
              <a:t>1548÷100=l5.48</a:t>
            </a:r>
          </a:p>
          <a:p>
            <a:endParaRPr lang="en-US" altLang="ja-JP" dirty="0"/>
          </a:p>
          <a:p>
            <a:pPr marL="285750" indent="-285750">
              <a:buFont typeface="Arial" pitchFamily="34" charset="0"/>
              <a:buChar char="•"/>
            </a:pPr>
            <a:r>
              <a:rPr lang="ja-JP" altLang="en-US" dirty="0"/>
              <a:t>形式的な筆算で答えを求める前に計算の概数を考えておく</a:t>
            </a:r>
          </a:p>
          <a:p>
            <a:pPr marL="285750" indent="-285750">
              <a:buFont typeface="Arial" pitchFamily="34" charset="0"/>
              <a:buChar char="•"/>
            </a:pPr>
            <a:r>
              <a:rPr lang="ja-JP" altLang="en-US" dirty="0"/>
              <a:t>計算操作の誤りにも気付くことの助けになる</a:t>
            </a:r>
          </a:p>
          <a:p>
            <a:pPr marL="285750" indent="-285750">
              <a:buFont typeface="Arial" pitchFamily="34" charset="0"/>
              <a:buChar char="•"/>
            </a:pPr>
            <a:endParaRPr lang="ja-JP" altLang="en-US" dirty="0"/>
          </a:p>
          <a:p>
            <a:pPr marL="285750" indent="-285750">
              <a:buFont typeface="Arial" pitchFamily="34" charset="0"/>
              <a:buChar char="•"/>
            </a:pPr>
            <a:r>
              <a:rPr lang="ja-JP" altLang="en-US" dirty="0"/>
              <a:t>なぜ小数のかけ算の筆算では</a:t>
            </a:r>
            <a:r>
              <a:rPr lang="en-US" altLang="ja-JP" dirty="0"/>
              <a:t>､</a:t>
            </a:r>
            <a:r>
              <a:rPr lang="ja-JP" altLang="en-US" dirty="0"/>
              <a:t>小数点の位置をそろえないのか</a:t>
            </a:r>
            <a:endParaRPr lang="en-US" altLang="ja-JP" dirty="0"/>
          </a:p>
          <a:p>
            <a:pPr marL="285750" indent="-285750">
              <a:buFont typeface="Arial" pitchFamily="34" charset="0"/>
              <a:buChar char="•"/>
            </a:pPr>
            <a:r>
              <a:rPr lang="ja-JP" altLang="en-US" dirty="0"/>
              <a:t>小数点の位置をそろえても</a:t>
            </a:r>
            <a:r>
              <a:rPr lang="en-US" altLang="ja-JP" dirty="0"/>
              <a:t>､</a:t>
            </a:r>
            <a:r>
              <a:rPr lang="ja-JP" altLang="en-US" dirty="0"/>
              <a:t>結局整数の積に変換</a:t>
            </a:r>
          </a:p>
          <a:p>
            <a:pPr marL="285750" indent="-285750">
              <a:buFont typeface="Arial" pitchFamily="34" charset="0"/>
              <a:buChar char="•"/>
            </a:pPr>
            <a:r>
              <a:rPr lang="ja-JP" altLang="en-US" dirty="0"/>
              <a:t>変換した後の整数の桁がそろうように最初から右端に数をそろえて書く</a:t>
            </a:r>
          </a:p>
        </p:txBody>
      </p:sp>
    </p:spTree>
    <p:extLst>
      <p:ext uri="{BB962C8B-B14F-4D97-AF65-F5344CB8AC3E}">
        <p14:creationId xmlns:p14="http://schemas.microsoft.com/office/powerpoint/2010/main" val="245037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5536" y="188640"/>
            <a:ext cx="8568952" cy="5078313"/>
          </a:xfrm>
          <a:prstGeom prst="rect">
            <a:avLst/>
          </a:prstGeom>
        </p:spPr>
        <p:txBody>
          <a:bodyPr wrap="square">
            <a:spAutoFit/>
          </a:bodyPr>
          <a:lstStyle/>
          <a:p>
            <a:r>
              <a:rPr lang="en-US" altLang="ja-JP" dirty="0"/>
              <a:t>4.</a:t>
            </a:r>
            <a:r>
              <a:rPr lang="ja-JP" altLang="en-US" dirty="0"/>
              <a:t>小数の除法</a:t>
            </a:r>
          </a:p>
          <a:p>
            <a:endParaRPr lang="ja-JP" altLang="en-US" dirty="0"/>
          </a:p>
          <a:p>
            <a:r>
              <a:rPr lang="en-US" altLang="ja-JP" dirty="0"/>
              <a:t>(1)</a:t>
            </a:r>
            <a:r>
              <a:rPr lang="ja-JP" altLang="en-US" dirty="0"/>
              <a:t>小数</a:t>
            </a:r>
            <a:r>
              <a:rPr lang="en-US" altLang="ja-JP" dirty="0"/>
              <a:t>÷</a:t>
            </a:r>
            <a:r>
              <a:rPr lang="ja-JP" altLang="en-US" dirty="0"/>
              <a:t>整数</a:t>
            </a:r>
          </a:p>
          <a:p>
            <a:pPr marL="285750" indent="-285750">
              <a:buFont typeface="Arial" pitchFamily="34" charset="0"/>
              <a:buChar char="•"/>
            </a:pPr>
            <a:r>
              <a:rPr lang="ja-JP" altLang="en-US" dirty="0"/>
              <a:t>整数同士の除法と同様</a:t>
            </a:r>
          </a:p>
          <a:p>
            <a:pPr marL="285750" indent="-285750">
              <a:buFont typeface="Arial" pitchFamily="34" charset="0"/>
              <a:buChar char="•"/>
            </a:pPr>
            <a:r>
              <a:rPr lang="ja-JP" altLang="en-US" dirty="0"/>
              <a:t>等分除の問題　</a:t>
            </a:r>
            <a:r>
              <a:rPr lang="en-US" altLang="ja-JP" dirty="0"/>
              <a:t>｢1.2L</a:t>
            </a:r>
            <a:r>
              <a:rPr lang="ja-JP" altLang="en-US" dirty="0"/>
              <a:t>の牛乳を</a:t>
            </a:r>
            <a:r>
              <a:rPr lang="en-US" altLang="ja-JP" dirty="0"/>
              <a:t>3</a:t>
            </a:r>
            <a:r>
              <a:rPr lang="ja-JP" altLang="en-US" dirty="0"/>
              <a:t>人に等分すると</a:t>
            </a:r>
            <a:r>
              <a:rPr lang="en-US" altLang="ja-JP" dirty="0"/>
              <a:t>1</a:t>
            </a:r>
            <a:r>
              <a:rPr lang="ja-JP" altLang="en-US" dirty="0"/>
              <a:t>人分は何</a:t>
            </a:r>
            <a:r>
              <a:rPr lang="en-US" altLang="ja-JP" dirty="0"/>
              <a:t>L</a:t>
            </a:r>
            <a:r>
              <a:rPr lang="ja-JP" altLang="en-US" dirty="0"/>
              <a:t>か</a:t>
            </a:r>
            <a:r>
              <a:rPr lang="en-US" altLang="ja-JP" dirty="0"/>
              <a:t>｣</a:t>
            </a:r>
          </a:p>
          <a:p>
            <a:endParaRPr lang="en-US" altLang="ja-JP" dirty="0"/>
          </a:p>
          <a:p>
            <a:r>
              <a:rPr lang="en-US" altLang="ja-JP" dirty="0"/>
              <a:t>(2)</a:t>
            </a:r>
            <a:r>
              <a:rPr lang="ja-JP" altLang="en-US" dirty="0"/>
              <a:t>小数</a:t>
            </a:r>
            <a:r>
              <a:rPr lang="en-US" altLang="ja-JP" dirty="0"/>
              <a:t>÷</a:t>
            </a:r>
            <a:r>
              <a:rPr lang="ja-JP" altLang="en-US" dirty="0"/>
              <a:t>小数</a:t>
            </a:r>
          </a:p>
          <a:p>
            <a:r>
              <a:rPr lang="ja-JP" altLang="en-US" dirty="0"/>
              <a:t>①包含除の拡張</a:t>
            </a:r>
          </a:p>
          <a:p>
            <a:pPr marL="285750" indent="-285750">
              <a:buFont typeface="Arial" pitchFamily="34" charset="0"/>
              <a:buChar char="•"/>
            </a:pPr>
            <a:r>
              <a:rPr lang="ja-JP" altLang="en-US" dirty="0"/>
              <a:t>ある数量がもう一方の数量のいくつ分であるかを求める問題</a:t>
            </a:r>
          </a:p>
          <a:p>
            <a:pPr marL="285750" indent="-285750">
              <a:buFont typeface="Arial" pitchFamily="34" charset="0"/>
              <a:buChar char="•"/>
            </a:pPr>
            <a:r>
              <a:rPr lang="en-US" altLang="ja-JP" dirty="0"/>
              <a:t>(</a:t>
            </a:r>
            <a:r>
              <a:rPr lang="ja-JP" altLang="en-US" dirty="0"/>
              <a:t>割合に当たる大きさ</a:t>
            </a:r>
            <a:r>
              <a:rPr lang="en-US" altLang="ja-JP" dirty="0"/>
              <a:t>)÷(</a:t>
            </a:r>
            <a:r>
              <a:rPr lang="ja-JP" altLang="en-US" dirty="0"/>
              <a:t>基準にする大きさ</a:t>
            </a:r>
            <a:r>
              <a:rPr lang="en-US" altLang="ja-JP" dirty="0"/>
              <a:t>)=(</a:t>
            </a:r>
            <a:r>
              <a:rPr lang="ja-JP" altLang="en-US" dirty="0"/>
              <a:t>割合</a:t>
            </a:r>
            <a:r>
              <a:rPr lang="en-US" altLang="ja-JP" dirty="0"/>
              <a:t>)</a:t>
            </a:r>
          </a:p>
          <a:p>
            <a:pPr marL="285750" indent="-285750">
              <a:buFont typeface="Arial" pitchFamily="34" charset="0"/>
              <a:buChar char="•"/>
            </a:pPr>
            <a:r>
              <a:rPr lang="ja-JP" altLang="en-US" dirty="0"/>
              <a:t>制限的乗除観　連続的な量である</a:t>
            </a:r>
            <a:r>
              <a:rPr lang="en-US" altLang="ja-JP" dirty="0"/>
              <a:t>｢</a:t>
            </a:r>
            <a:r>
              <a:rPr lang="ja-JP" altLang="en-US" dirty="0"/>
              <a:t>何倍</a:t>
            </a:r>
            <a:r>
              <a:rPr lang="en-US" altLang="ja-JP" dirty="0"/>
              <a:t>｣｢</a:t>
            </a:r>
            <a:r>
              <a:rPr lang="ja-JP" altLang="en-US" dirty="0"/>
              <a:t>割合</a:t>
            </a:r>
            <a:r>
              <a:rPr lang="en-US" altLang="ja-JP" dirty="0"/>
              <a:t>｣</a:t>
            </a:r>
            <a:r>
              <a:rPr lang="ja-JP" altLang="en-US" dirty="0"/>
              <a:t>と拡張</a:t>
            </a:r>
          </a:p>
          <a:p>
            <a:endParaRPr lang="ja-JP" altLang="en-US" dirty="0"/>
          </a:p>
          <a:p>
            <a:r>
              <a:rPr lang="ja-JP" altLang="en-US" dirty="0"/>
              <a:t>②等分除の拡張</a:t>
            </a:r>
          </a:p>
          <a:p>
            <a:r>
              <a:rPr lang="en-US" altLang="ja-JP" dirty="0"/>
              <a:t>[</a:t>
            </a:r>
            <a:r>
              <a:rPr lang="ja-JP" altLang="en-US" dirty="0"/>
              <a:t>全体量</a:t>
            </a:r>
            <a:r>
              <a:rPr lang="en-US" altLang="ja-JP" dirty="0"/>
              <a:t>]÷[</a:t>
            </a:r>
            <a:r>
              <a:rPr lang="ja-JP" altLang="en-US" dirty="0"/>
              <a:t>個数</a:t>
            </a:r>
            <a:r>
              <a:rPr lang="en-US" altLang="ja-JP" dirty="0"/>
              <a:t>]=[</a:t>
            </a:r>
            <a:r>
              <a:rPr lang="ja-JP" altLang="en-US" dirty="0"/>
              <a:t>基準量</a:t>
            </a:r>
            <a:r>
              <a:rPr lang="en-US" altLang="ja-JP" dirty="0"/>
              <a:t>(</a:t>
            </a:r>
            <a:r>
              <a:rPr lang="ja-JP" altLang="en-US" dirty="0"/>
              <a:t>単位当たりの量</a:t>
            </a:r>
            <a:r>
              <a:rPr lang="en-US" altLang="ja-JP" dirty="0"/>
              <a:t>)]</a:t>
            </a:r>
          </a:p>
          <a:p>
            <a:r>
              <a:rPr lang="en-US" altLang="ja-JP" dirty="0"/>
              <a:t>｢12</a:t>
            </a:r>
            <a:r>
              <a:rPr lang="ja-JP" altLang="en-US" dirty="0"/>
              <a:t>個のﾘﾝｺﾞを</a:t>
            </a:r>
            <a:r>
              <a:rPr lang="en-US" altLang="ja-JP" dirty="0"/>
              <a:t>3</a:t>
            </a:r>
            <a:r>
              <a:rPr lang="ja-JP" altLang="en-US" dirty="0"/>
              <a:t>人に等分すると</a:t>
            </a:r>
            <a:r>
              <a:rPr lang="en-US" altLang="ja-JP" dirty="0"/>
              <a:t>1</a:t>
            </a:r>
            <a:r>
              <a:rPr lang="ja-JP" altLang="en-US" dirty="0"/>
              <a:t>人分は何個か</a:t>
            </a:r>
            <a:r>
              <a:rPr lang="en-US" altLang="ja-JP" dirty="0"/>
              <a:t>｣</a:t>
            </a:r>
          </a:p>
          <a:p>
            <a:r>
              <a:rPr lang="ja-JP" altLang="en-US" dirty="0"/>
              <a:t>離散量の</a:t>
            </a:r>
            <a:r>
              <a:rPr lang="en-US" altLang="ja-JP" dirty="0"/>
              <a:t>｢</a:t>
            </a:r>
            <a:r>
              <a:rPr lang="ja-JP" altLang="en-US" dirty="0"/>
              <a:t>個数</a:t>
            </a:r>
            <a:r>
              <a:rPr lang="en-US" altLang="ja-JP" dirty="0"/>
              <a:t>｣</a:t>
            </a:r>
            <a:r>
              <a:rPr lang="ja-JP" altLang="en-US" dirty="0"/>
              <a:t>を連続量の</a:t>
            </a:r>
            <a:r>
              <a:rPr lang="en-US" altLang="ja-JP" dirty="0"/>
              <a:t>｢</a:t>
            </a:r>
            <a:r>
              <a:rPr lang="ja-JP" altLang="en-US" dirty="0"/>
              <a:t>割合</a:t>
            </a:r>
            <a:r>
              <a:rPr lang="en-US" altLang="ja-JP" dirty="0"/>
              <a:t>｣</a:t>
            </a:r>
            <a:r>
              <a:rPr lang="ja-JP" altLang="en-US" dirty="0"/>
              <a:t>に拡張</a:t>
            </a:r>
          </a:p>
          <a:p>
            <a:r>
              <a:rPr lang="ja-JP" altLang="en-US" dirty="0"/>
              <a:t>除数が小数の場合も適用できる</a:t>
            </a:r>
          </a:p>
          <a:p>
            <a:r>
              <a:rPr lang="en-US" altLang="ja-JP" dirty="0"/>
              <a:t>｢4.5m</a:t>
            </a:r>
            <a:r>
              <a:rPr lang="ja-JP" altLang="en-US" dirty="0"/>
              <a:t>の重さが</a:t>
            </a:r>
            <a:r>
              <a:rPr lang="en-US" altLang="ja-JP" dirty="0"/>
              <a:t>5.4kg</a:t>
            </a:r>
            <a:r>
              <a:rPr lang="ja-JP" altLang="en-US" dirty="0"/>
              <a:t>の鉄の棒がある</a:t>
            </a:r>
            <a:r>
              <a:rPr lang="en-US" altLang="ja-JP" dirty="0"/>
              <a:t>｡</a:t>
            </a:r>
            <a:r>
              <a:rPr lang="ja-JP" altLang="en-US" dirty="0"/>
              <a:t>この鉄の棒</a:t>
            </a:r>
            <a:r>
              <a:rPr lang="en-US" altLang="ja-JP" dirty="0"/>
              <a:t>1m</a:t>
            </a:r>
            <a:r>
              <a:rPr lang="ja-JP" altLang="en-US" dirty="0"/>
              <a:t>の重さを求めよ</a:t>
            </a:r>
            <a:r>
              <a:rPr lang="en-US" altLang="ja-JP" dirty="0"/>
              <a:t>｣</a:t>
            </a:r>
          </a:p>
        </p:txBody>
      </p:sp>
    </p:spTree>
    <p:extLst>
      <p:ext uri="{BB962C8B-B14F-4D97-AF65-F5344CB8AC3E}">
        <p14:creationId xmlns:p14="http://schemas.microsoft.com/office/powerpoint/2010/main" val="240560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1628" y="2132856"/>
            <a:ext cx="8568952" cy="1754326"/>
          </a:xfrm>
          <a:prstGeom prst="rect">
            <a:avLst/>
          </a:prstGeom>
        </p:spPr>
        <p:txBody>
          <a:bodyPr wrap="square">
            <a:spAutoFit/>
          </a:bodyPr>
          <a:lstStyle/>
          <a:p>
            <a:r>
              <a:rPr lang="en-US" altLang="ja-JP" dirty="0"/>
              <a:t>4.5</a:t>
            </a:r>
            <a:r>
              <a:rPr lang="ja-JP" altLang="en-US" dirty="0"/>
              <a:t>等分するのではなく</a:t>
            </a:r>
            <a:r>
              <a:rPr lang="en-US" altLang="ja-JP" dirty="0"/>
              <a:t>､45</a:t>
            </a:r>
            <a:r>
              <a:rPr lang="ja-JP" altLang="en-US" dirty="0"/>
              <a:t>倍すると</a:t>
            </a:r>
            <a:r>
              <a:rPr lang="en-US" altLang="ja-JP" dirty="0"/>
              <a:t>5.4</a:t>
            </a:r>
            <a:r>
              <a:rPr lang="ja-JP" altLang="en-US" dirty="0"/>
              <a:t>になる数</a:t>
            </a:r>
          </a:p>
          <a:p>
            <a:r>
              <a:rPr lang="en-US" altLang="ja-JP" dirty="0"/>
              <a:t>[</a:t>
            </a:r>
            <a:r>
              <a:rPr lang="ja-JP" altLang="en-US" dirty="0"/>
              <a:t>全体量</a:t>
            </a:r>
            <a:r>
              <a:rPr lang="en-US" altLang="ja-JP" dirty="0"/>
              <a:t>(</a:t>
            </a:r>
            <a:r>
              <a:rPr lang="ja-JP" altLang="en-US" dirty="0"/>
              <a:t>割合に当たる大きさ</a:t>
            </a:r>
            <a:r>
              <a:rPr lang="en-US" altLang="ja-JP" dirty="0"/>
              <a:t>)]÷[</a:t>
            </a:r>
            <a:r>
              <a:rPr lang="ja-JP" altLang="en-US" dirty="0"/>
              <a:t>割合</a:t>
            </a:r>
            <a:r>
              <a:rPr lang="en-US" altLang="ja-JP" dirty="0"/>
              <a:t>]=[</a:t>
            </a:r>
            <a:r>
              <a:rPr lang="ja-JP" altLang="en-US" dirty="0"/>
              <a:t>単位当たりの量</a:t>
            </a:r>
            <a:r>
              <a:rPr lang="en-US" altLang="ja-JP" dirty="0"/>
              <a:t>]</a:t>
            </a:r>
            <a:r>
              <a:rPr lang="ja-JP" altLang="en-US" dirty="0"/>
              <a:t>として拡張</a:t>
            </a:r>
          </a:p>
          <a:p>
            <a:r>
              <a:rPr lang="ja-JP" altLang="en-US" dirty="0"/>
              <a:t>具体的な量を考えて</a:t>
            </a:r>
            <a:r>
              <a:rPr lang="en-US" altLang="ja-JP" dirty="0"/>
              <a:t>､(1m</a:t>
            </a:r>
            <a:r>
              <a:rPr lang="ja-JP" altLang="en-US" dirty="0"/>
              <a:t>の重さ</a:t>
            </a:r>
            <a:r>
              <a:rPr lang="en-US" altLang="ja-JP" dirty="0"/>
              <a:t>)×(</a:t>
            </a:r>
            <a:r>
              <a:rPr lang="ja-JP" altLang="en-US" dirty="0"/>
              <a:t>長さ</a:t>
            </a:r>
            <a:r>
              <a:rPr lang="en-US" altLang="ja-JP" dirty="0"/>
              <a:t>)=(</a:t>
            </a:r>
            <a:r>
              <a:rPr lang="ja-JP" altLang="en-US" dirty="0"/>
              <a:t>全体の重さ</a:t>
            </a:r>
            <a:r>
              <a:rPr lang="en-US" altLang="ja-JP" dirty="0"/>
              <a:t>)</a:t>
            </a:r>
          </a:p>
          <a:p>
            <a:r>
              <a:rPr lang="ja-JP" altLang="en-US" dirty="0"/>
              <a:t>の乗法の関係からその逆演算として</a:t>
            </a:r>
            <a:r>
              <a:rPr lang="en-US" altLang="ja-JP" dirty="0"/>
              <a:t>､</a:t>
            </a:r>
            <a:r>
              <a:rPr lang="ja-JP" altLang="en-US" dirty="0"/>
              <a:t>除法の関係を導く</a:t>
            </a:r>
            <a:endParaRPr lang="en-US" altLang="ja-JP" dirty="0"/>
          </a:p>
          <a:p>
            <a:r>
              <a:rPr lang="en-US" altLang="ja-JP" dirty="0"/>
              <a:t>(</a:t>
            </a:r>
            <a:r>
              <a:rPr lang="ja-JP" altLang="en-US" dirty="0"/>
              <a:t>全体の重さ</a:t>
            </a:r>
            <a:r>
              <a:rPr lang="en-US" altLang="ja-JP" dirty="0"/>
              <a:t>)÷(</a:t>
            </a:r>
            <a:r>
              <a:rPr lang="ja-JP" altLang="en-US" dirty="0"/>
              <a:t>長さ</a:t>
            </a:r>
            <a:r>
              <a:rPr lang="en-US" altLang="ja-JP" dirty="0"/>
              <a:t>)=(1m</a:t>
            </a:r>
            <a:r>
              <a:rPr lang="ja-JP" altLang="en-US" dirty="0"/>
              <a:t>の重さ</a:t>
            </a:r>
            <a:r>
              <a:rPr lang="en-US" altLang="ja-JP" dirty="0"/>
              <a:t>)</a:t>
            </a:r>
          </a:p>
          <a:p>
            <a:endParaRPr lang="en-US" altLang="ja-JP"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633021"/>
            <a:ext cx="5544616" cy="148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07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612845"/>
            <a:ext cx="8568952" cy="3970318"/>
          </a:xfrm>
          <a:prstGeom prst="rect">
            <a:avLst/>
          </a:prstGeom>
        </p:spPr>
        <p:txBody>
          <a:bodyPr wrap="square">
            <a:spAutoFit/>
          </a:bodyPr>
          <a:lstStyle/>
          <a:p>
            <a:r>
              <a:rPr lang="en-US" altLang="ja-JP" dirty="0"/>
              <a:t>③</a:t>
            </a:r>
            <a:r>
              <a:rPr lang="ja-JP" altLang="en-US" dirty="0"/>
              <a:t>具体的な計算の仕方</a:t>
            </a:r>
          </a:p>
          <a:p>
            <a:r>
              <a:rPr lang="ja-JP" altLang="en-US" dirty="0"/>
              <a:t>ｱ</a:t>
            </a:r>
            <a:r>
              <a:rPr lang="en-US" altLang="ja-JP" dirty="0"/>
              <a:t>.</a:t>
            </a:r>
            <a:r>
              <a:rPr lang="ja-JP" altLang="en-US" dirty="0"/>
              <a:t>除数</a:t>
            </a:r>
            <a:r>
              <a:rPr lang="en-US" altLang="ja-JP" dirty="0"/>
              <a:t>､</a:t>
            </a:r>
            <a:r>
              <a:rPr lang="ja-JP" altLang="en-US" dirty="0"/>
              <a:t>被乗数ともに</a:t>
            </a:r>
            <a:r>
              <a:rPr lang="en-US" altLang="ja-JP" dirty="0"/>
              <a:t>､0.1</a:t>
            </a:r>
            <a:r>
              <a:rPr lang="ja-JP" altLang="en-US" dirty="0"/>
              <a:t>を単位に考えて</a:t>
            </a:r>
            <a:r>
              <a:rPr lang="en-US" altLang="ja-JP" dirty="0"/>
              <a:t>､</a:t>
            </a:r>
            <a:r>
              <a:rPr lang="ja-JP" altLang="en-US" dirty="0"/>
              <a:t>ともに</a:t>
            </a:r>
            <a:r>
              <a:rPr lang="en-US" altLang="ja-JP" dirty="0"/>
              <a:t>10</a:t>
            </a:r>
            <a:r>
              <a:rPr lang="ja-JP" altLang="en-US" dirty="0"/>
              <a:t>倍する</a:t>
            </a:r>
          </a:p>
          <a:p>
            <a:r>
              <a:rPr lang="en-US" altLang="ja-JP" dirty="0"/>
              <a:t>56÷46</a:t>
            </a:r>
            <a:r>
              <a:rPr lang="ja-JP" altLang="en-US" dirty="0"/>
              <a:t>　の問題に帰着</a:t>
            </a:r>
            <a:endParaRPr lang="en-US" altLang="ja-JP" dirty="0"/>
          </a:p>
          <a:p>
            <a:endParaRPr lang="en-US" altLang="ja-JP" dirty="0"/>
          </a:p>
          <a:p>
            <a:r>
              <a:rPr lang="ja-JP" altLang="en-US" dirty="0"/>
              <a:t>ｲ</a:t>
            </a:r>
            <a:r>
              <a:rPr lang="en-US" altLang="ja-JP" dirty="0"/>
              <a:t>.｢</a:t>
            </a:r>
            <a:r>
              <a:rPr lang="ja-JP" altLang="en-US" dirty="0"/>
              <a:t>除数と被除数に同じ数をかけても商は変わらない</a:t>
            </a:r>
            <a:r>
              <a:rPr lang="en-US" altLang="ja-JP" dirty="0"/>
              <a:t>｣</a:t>
            </a:r>
            <a:r>
              <a:rPr lang="ja-JP" altLang="en-US" dirty="0"/>
              <a:t>という割り算の基本性質</a:t>
            </a:r>
          </a:p>
          <a:p>
            <a:endParaRPr lang="ja-JP" altLang="en-US" dirty="0"/>
          </a:p>
          <a:p>
            <a:endParaRPr lang="en-US" altLang="ja-JP" dirty="0"/>
          </a:p>
          <a:p>
            <a:r>
              <a:rPr lang="ja-JP" altLang="en-US" dirty="0"/>
              <a:t>指導上の留意点</a:t>
            </a:r>
            <a:endParaRPr lang="en-US" altLang="ja-JP" dirty="0"/>
          </a:p>
          <a:p>
            <a:pPr marL="285750" indent="-285750">
              <a:buFont typeface="Arial" pitchFamily="34" charset="0"/>
              <a:buChar char="•"/>
            </a:pPr>
            <a:r>
              <a:rPr lang="ja-JP" altLang="en-US" dirty="0"/>
              <a:t>積の結果に乗数</a:t>
            </a:r>
            <a:r>
              <a:rPr lang="en-US" altLang="ja-JP" dirty="0"/>
              <a:t>､</a:t>
            </a:r>
            <a:r>
              <a:rPr lang="ja-JP" altLang="en-US" dirty="0"/>
              <a:t>被乗数のそれぞれ異動した小数点の桁数だけ小数点を戻す</a:t>
            </a:r>
            <a:endParaRPr lang="en-US" altLang="ja-JP" dirty="0"/>
          </a:p>
          <a:p>
            <a:pPr marL="285750" indent="-285750">
              <a:buFont typeface="Arial" pitchFamily="34" charset="0"/>
              <a:buChar char="•"/>
            </a:pPr>
            <a:r>
              <a:rPr lang="ja-JP" altLang="en-US" dirty="0"/>
              <a:t>割り算では商の小数点は戻さなくてよいのか</a:t>
            </a:r>
            <a:r>
              <a:rPr lang="en-US" altLang="ja-JP" dirty="0"/>
              <a:t>?</a:t>
            </a:r>
          </a:p>
          <a:p>
            <a:pPr marL="285750" indent="-285750">
              <a:buFont typeface="Arial" pitchFamily="34" charset="0"/>
              <a:buChar char="•"/>
            </a:pPr>
            <a:r>
              <a:rPr lang="ja-JP" altLang="en-US" dirty="0"/>
              <a:t>ｲ</a:t>
            </a:r>
            <a:r>
              <a:rPr lang="en-US" altLang="ja-JP" dirty="0"/>
              <a:t>.</a:t>
            </a:r>
            <a:r>
              <a:rPr lang="ja-JP" altLang="en-US" dirty="0"/>
              <a:t>除数が小数第一位まで</a:t>
            </a:r>
            <a:r>
              <a:rPr lang="en-US" altLang="ja-JP" dirty="0"/>
              <a:t>､</a:t>
            </a:r>
            <a:r>
              <a:rPr lang="ja-JP" altLang="en-US" dirty="0"/>
              <a:t>被除数が小数第二位までという割り算</a:t>
            </a:r>
          </a:p>
          <a:p>
            <a:pPr marL="285750" indent="-285750">
              <a:buFont typeface="Arial" pitchFamily="34" charset="0"/>
              <a:buChar char="•"/>
            </a:pPr>
            <a:r>
              <a:rPr lang="ja-JP" altLang="en-US" dirty="0"/>
              <a:t>の筆算で</a:t>
            </a:r>
            <a:r>
              <a:rPr lang="en-US" altLang="ja-JP" dirty="0"/>
              <a:t>､</a:t>
            </a:r>
            <a:r>
              <a:rPr lang="ja-JP" altLang="en-US" dirty="0"/>
              <a:t>除数は</a:t>
            </a:r>
            <a:r>
              <a:rPr lang="en-US" altLang="ja-JP" dirty="0"/>
              <a:t>10</a:t>
            </a:r>
            <a:r>
              <a:rPr lang="ja-JP" altLang="en-US" dirty="0"/>
              <a:t>倍して整数にするが</a:t>
            </a:r>
            <a:r>
              <a:rPr lang="en-US" altLang="ja-JP" dirty="0"/>
              <a:t>､</a:t>
            </a:r>
            <a:r>
              <a:rPr lang="ja-JP" altLang="en-US" dirty="0"/>
              <a:t>被除数は</a:t>
            </a:r>
            <a:r>
              <a:rPr lang="en-US" altLang="ja-JP" dirty="0"/>
              <a:t>10</a:t>
            </a:r>
            <a:r>
              <a:rPr lang="ja-JP" altLang="en-US" dirty="0" err="1"/>
              <a:t>だけで</a:t>
            </a:r>
            <a:r>
              <a:rPr lang="ja-JP" altLang="en-US" dirty="0"/>
              <a:t>よいの</a:t>
            </a:r>
          </a:p>
          <a:p>
            <a:pPr marL="285750" indent="-285750">
              <a:buFont typeface="Arial" pitchFamily="34" charset="0"/>
              <a:buChar char="•"/>
            </a:pPr>
            <a:r>
              <a:rPr lang="ja-JP" altLang="en-US" dirty="0"/>
              <a:t>か</a:t>
            </a:r>
            <a:r>
              <a:rPr lang="en-US" altLang="ja-JP" dirty="0"/>
              <a:t>?100</a:t>
            </a:r>
            <a:r>
              <a:rPr lang="ja-JP" altLang="en-US" dirty="0"/>
              <a:t>倍して整数にしなくてよいのか</a:t>
            </a:r>
            <a:r>
              <a:rPr lang="en-US" altLang="ja-JP" dirty="0"/>
              <a:t>?</a:t>
            </a:r>
          </a:p>
          <a:p>
            <a:pPr marL="285750" indent="-285750">
              <a:buFont typeface="Arial" pitchFamily="34" charset="0"/>
              <a:buChar char="•"/>
            </a:pPr>
            <a:r>
              <a:rPr lang="ja-JP" altLang="en-US" dirty="0"/>
              <a:t>筆算の変形の意味</a:t>
            </a:r>
            <a:endParaRPr lang="en-US" altLang="ja-JP" dirty="0"/>
          </a:p>
        </p:txBody>
      </p:sp>
    </p:spTree>
    <p:extLst>
      <p:ext uri="{BB962C8B-B14F-4D97-AF65-F5344CB8AC3E}">
        <p14:creationId xmlns:p14="http://schemas.microsoft.com/office/powerpoint/2010/main" val="1234092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404664"/>
            <a:ext cx="8352928" cy="4524315"/>
          </a:xfrm>
          <a:prstGeom prst="rect">
            <a:avLst/>
          </a:prstGeom>
        </p:spPr>
        <p:txBody>
          <a:bodyPr wrap="square">
            <a:spAutoFit/>
          </a:bodyPr>
          <a:lstStyle/>
          <a:p>
            <a:r>
              <a:rPr lang="en-US" altLang="ja-JP" dirty="0"/>
              <a:t>(3)</a:t>
            </a:r>
            <a:r>
              <a:rPr lang="ja-JP" altLang="en-US" dirty="0"/>
              <a:t>小数の除法の余り</a:t>
            </a:r>
            <a:endParaRPr lang="en-US" altLang="ja-JP" dirty="0"/>
          </a:p>
          <a:p>
            <a:endParaRPr lang="ja-JP" altLang="en-US" dirty="0"/>
          </a:p>
          <a:p>
            <a:r>
              <a:rPr lang="ja-JP" altLang="en-US" dirty="0"/>
              <a:t>被除数を</a:t>
            </a:r>
            <a:r>
              <a:rPr lang="en-US" altLang="ja-JP" dirty="0"/>
              <a:t>A､</a:t>
            </a:r>
            <a:r>
              <a:rPr lang="ja-JP" altLang="en-US" dirty="0"/>
              <a:t>除数を</a:t>
            </a:r>
            <a:r>
              <a:rPr lang="en-US" altLang="ja-JP" dirty="0"/>
              <a:t>B､</a:t>
            </a:r>
            <a:r>
              <a:rPr lang="ja-JP" altLang="en-US" dirty="0"/>
              <a:t>商を</a:t>
            </a:r>
            <a:r>
              <a:rPr lang="en-US" altLang="ja-JP" dirty="0"/>
              <a:t>P</a:t>
            </a:r>
            <a:endParaRPr lang="ja-JP" altLang="en-US" dirty="0"/>
          </a:p>
          <a:p>
            <a:r>
              <a:rPr lang="en-US" altLang="ja-JP" dirty="0"/>
              <a:t>A÷B=P</a:t>
            </a:r>
            <a:r>
              <a:rPr lang="ja-JP" altLang="en-US" dirty="0"/>
              <a:t>⇔</a:t>
            </a:r>
            <a:r>
              <a:rPr lang="en-US" altLang="ja-JP" dirty="0"/>
              <a:t>A=</a:t>
            </a:r>
            <a:r>
              <a:rPr lang="en-US" altLang="ja-JP" dirty="0" err="1"/>
              <a:t>BxP</a:t>
            </a:r>
            <a:r>
              <a:rPr lang="en-US" altLang="ja-JP" dirty="0"/>
              <a:t>……(a)</a:t>
            </a:r>
          </a:p>
          <a:p>
            <a:r>
              <a:rPr lang="en-US" altLang="ja-JP" dirty="0" err="1"/>
              <a:t>nA</a:t>
            </a:r>
            <a:r>
              <a:rPr lang="en-US" altLang="ja-JP" dirty="0"/>
              <a:t>=n(B×P</a:t>
            </a:r>
            <a:r>
              <a:rPr lang="ja-JP" altLang="en-US" dirty="0"/>
              <a:t>）⇒</a:t>
            </a:r>
            <a:r>
              <a:rPr lang="en-US" altLang="ja-JP" dirty="0" err="1"/>
              <a:t>nA</a:t>
            </a:r>
            <a:r>
              <a:rPr lang="en-US" altLang="ja-JP" dirty="0"/>
              <a:t>=</a:t>
            </a:r>
            <a:r>
              <a:rPr lang="en-US" altLang="ja-JP" dirty="0" err="1"/>
              <a:t>nB×P</a:t>
            </a:r>
            <a:r>
              <a:rPr lang="en-US" altLang="ja-JP" dirty="0"/>
              <a:t> ……(b)</a:t>
            </a:r>
          </a:p>
          <a:p>
            <a:r>
              <a:rPr lang="en-US" altLang="ja-JP" dirty="0"/>
              <a:t>(a)</a:t>
            </a:r>
            <a:r>
              <a:rPr lang="ja-JP" altLang="en-US" dirty="0"/>
              <a:t>の左側の割り算の式に戻す</a:t>
            </a:r>
            <a:endParaRPr lang="en-US" altLang="ja-JP" dirty="0"/>
          </a:p>
          <a:p>
            <a:r>
              <a:rPr lang="en-US" altLang="ja-JP" dirty="0" err="1"/>
              <a:t>nA÷nB</a:t>
            </a:r>
            <a:r>
              <a:rPr lang="en-US" altLang="ja-JP" dirty="0"/>
              <a:t>=P</a:t>
            </a:r>
          </a:p>
          <a:p>
            <a:endParaRPr lang="en-US" altLang="ja-JP" dirty="0"/>
          </a:p>
          <a:p>
            <a:r>
              <a:rPr lang="ja-JP" altLang="en-US" dirty="0"/>
              <a:t>被除数を</a:t>
            </a:r>
            <a:r>
              <a:rPr lang="en-US" altLang="ja-JP" dirty="0"/>
              <a:t>A､</a:t>
            </a:r>
            <a:r>
              <a:rPr lang="ja-JP" altLang="en-US" dirty="0"/>
              <a:t>除数を</a:t>
            </a:r>
            <a:r>
              <a:rPr lang="en-US" altLang="ja-JP" dirty="0"/>
              <a:t>B､</a:t>
            </a:r>
            <a:r>
              <a:rPr lang="ja-JP" altLang="en-US" dirty="0"/>
              <a:t>商を</a:t>
            </a:r>
            <a:r>
              <a:rPr lang="en-US" altLang="ja-JP" dirty="0"/>
              <a:t>P</a:t>
            </a:r>
            <a:r>
              <a:rPr lang="ja-JP" altLang="en-US" dirty="0" err="1"/>
              <a:t>、</a:t>
            </a:r>
            <a:r>
              <a:rPr lang="ja-JP" altLang="en-US" dirty="0"/>
              <a:t>あまり</a:t>
            </a:r>
            <a:r>
              <a:rPr lang="en-US" altLang="ja-JP" dirty="0"/>
              <a:t>Q</a:t>
            </a:r>
          </a:p>
          <a:p>
            <a:r>
              <a:rPr lang="en-US" altLang="ja-JP" dirty="0"/>
              <a:t>A÷B=P</a:t>
            </a:r>
            <a:r>
              <a:rPr lang="ja-JP" altLang="en-US" dirty="0"/>
              <a:t>あまり</a:t>
            </a:r>
            <a:r>
              <a:rPr lang="en-US" altLang="ja-JP" dirty="0"/>
              <a:t>Q⇔A=</a:t>
            </a:r>
            <a:r>
              <a:rPr lang="en-US" altLang="ja-JP" dirty="0" err="1"/>
              <a:t>BxP+Q</a:t>
            </a:r>
            <a:r>
              <a:rPr lang="en-US" altLang="ja-JP" dirty="0"/>
              <a:t>……(</a:t>
            </a:r>
            <a:r>
              <a:rPr lang="ja-JP" altLang="en-US" dirty="0" err="1"/>
              <a:t>ｃ</a:t>
            </a:r>
            <a:r>
              <a:rPr lang="en-US" altLang="ja-JP" dirty="0"/>
              <a:t>)</a:t>
            </a:r>
          </a:p>
          <a:p>
            <a:r>
              <a:rPr lang="en-US" altLang="ja-JP" dirty="0" err="1"/>
              <a:t>nA</a:t>
            </a:r>
            <a:r>
              <a:rPr lang="en-US" altLang="ja-JP" dirty="0"/>
              <a:t>=n(B×P+Q</a:t>
            </a:r>
            <a:r>
              <a:rPr lang="ja-JP" altLang="en-US" dirty="0"/>
              <a:t>）⇒</a:t>
            </a:r>
            <a:r>
              <a:rPr lang="en-US" altLang="ja-JP" dirty="0" err="1"/>
              <a:t>nA</a:t>
            </a:r>
            <a:r>
              <a:rPr lang="en-US" altLang="ja-JP" dirty="0"/>
              <a:t>=</a:t>
            </a:r>
            <a:r>
              <a:rPr lang="en-US" altLang="ja-JP" dirty="0" err="1"/>
              <a:t>nB×P</a:t>
            </a:r>
            <a:r>
              <a:rPr lang="en-US" altLang="ja-JP" dirty="0"/>
              <a:t> +</a:t>
            </a:r>
            <a:r>
              <a:rPr lang="en-US" altLang="ja-JP" dirty="0" err="1"/>
              <a:t>nQ</a:t>
            </a:r>
            <a:r>
              <a:rPr lang="en-US" altLang="ja-JP" dirty="0"/>
              <a:t>……(d)</a:t>
            </a:r>
          </a:p>
          <a:p>
            <a:r>
              <a:rPr lang="en-US" altLang="ja-JP" dirty="0"/>
              <a:t>(d)</a:t>
            </a:r>
            <a:r>
              <a:rPr lang="ja-JP" altLang="en-US" dirty="0"/>
              <a:t>の左側の割り算の式に戻す</a:t>
            </a:r>
          </a:p>
          <a:p>
            <a:r>
              <a:rPr lang="en-US" altLang="ja-JP" dirty="0" err="1"/>
              <a:t>nA÷nB</a:t>
            </a:r>
            <a:r>
              <a:rPr lang="en-US" altLang="ja-JP" dirty="0"/>
              <a:t>=P</a:t>
            </a:r>
            <a:r>
              <a:rPr lang="ja-JP" altLang="en-US" dirty="0"/>
              <a:t>あまり</a:t>
            </a:r>
            <a:r>
              <a:rPr lang="en-US" altLang="ja-JP" dirty="0" err="1"/>
              <a:t>nQ</a:t>
            </a:r>
            <a:r>
              <a:rPr lang="ja-JP" altLang="en-US" dirty="0"/>
              <a:t>　（</a:t>
            </a:r>
            <a:r>
              <a:rPr lang="en-US" altLang="ja-JP" dirty="0"/>
              <a:t>Q</a:t>
            </a:r>
            <a:r>
              <a:rPr lang="ja-JP" altLang="en-US" dirty="0"/>
              <a:t>は</a:t>
            </a:r>
            <a:r>
              <a:rPr lang="en-US" altLang="ja-JP" dirty="0"/>
              <a:t>n</a:t>
            </a:r>
            <a:r>
              <a:rPr lang="ja-JP" altLang="en-US" dirty="0"/>
              <a:t>倍になっている）</a:t>
            </a:r>
            <a:endParaRPr lang="en-US" altLang="ja-JP" dirty="0"/>
          </a:p>
          <a:p>
            <a:endParaRPr lang="en-US" altLang="ja-JP" dirty="0"/>
          </a:p>
          <a:p>
            <a:r>
              <a:rPr lang="ja-JP" altLang="en-US" dirty="0"/>
              <a:t>除数</a:t>
            </a:r>
            <a:r>
              <a:rPr lang="en-US" altLang="ja-JP" dirty="0"/>
              <a:t>B</a:t>
            </a:r>
            <a:r>
              <a:rPr lang="ja-JP" altLang="en-US" dirty="0" err="1"/>
              <a:t>と被</a:t>
            </a:r>
            <a:r>
              <a:rPr lang="ja-JP" altLang="en-US" dirty="0"/>
              <a:t>除数</a:t>
            </a:r>
            <a:r>
              <a:rPr lang="en-US" altLang="ja-JP" dirty="0"/>
              <a:t>A</a:t>
            </a:r>
            <a:r>
              <a:rPr lang="ja-JP" altLang="en-US" dirty="0"/>
              <a:t>に同じ数をかけると</a:t>
            </a:r>
            <a:r>
              <a:rPr lang="en-US" altLang="ja-JP" dirty="0"/>
              <a:t>､</a:t>
            </a:r>
            <a:r>
              <a:rPr lang="ja-JP" altLang="en-US" dirty="0"/>
              <a:t>商</a:t>
            </a:r>
            <a:r>
              <a:rPr lang="en-US" altLang="ja-JP" dirty="0"/>
              <a:t>P</a:t>
            </a:r>
            <a:r>
              <a:rPr lang="ja-JP" altLang="en-US" dirty="0"/>
              <a:t>は変わらないが余りは</a:t>
            </a:r>
            <a:r>
              <a:rPr lang="en-US" altLang="ja-JP" dirty="0"/>
              <a:t>n</a:t>
            </a:r>
            <a:r>
              <a:rPr lang="ja-JP" altLang="en-US" dirty="0"/>
              <a:t>倍の</a:t>
            </a:r>
            <a:r>
              <a:rPr lang="en-US" altLang="ja-JP" dirty="0" err="1"/>
              <a:t>nQ</a:t>
            </a:r>
            <a:endParaRPr lang="en-US" altLang="ja-JP" dirty="0"/>
          </a:p>
          <a:p>
            <a:r>
              <a:rPr lang="en-US" altLang="ja-JP" dirty="0"/>
              <a:t>7÷3=2…1</a:t>
            </a:r>
            <a:r>
              <a:rPr lang="ja-JP" altLang="en-US" dirty="0" err="1"/>
              <a:t>，</a:t>
            </a:r>
            <a:r>
              <a:rPr lang="en-US" altLang="ja-JP" dirty="0"/>
              <a:t>70÷30=2…10</a:t>
            </a:r>
            <a:r>
              <a:rPr lang="ja-JP" altLang="en-US" dirty="0" err="1"/>
              <a:t>，</a:t>
            </a:r>
            <a:r>
              <a:rPr lang="en-US" altLang="ja-JP" dirty="0"/>
              <a:t>700÷300=2…100</a:t>
            </a:r>
            <a:r>
              <a:rPr lang="ja-JP" altLang="en-US" dirty="0"/>
              <a:t>　などと演鐸的に理解させる</a:t>
            </a:r>
            <a:endParaRPr lang="en-US" altLang="ja-JP" dirty="0"/>
          </a:p>
        </p:txBody>
      </p:sp>
    </p:spTree>
    <p:extLst>
      <p:ext uri="{BB962C8B-B14F-4D97-AF65-F5344CB8AC3E}">
        <p14:creationId xmlns:p14="http://schemas.microsoft.com/office/powerpoint/2010/main" val="185876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59468"/>
            <a:ext cx="1567061" cy="156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830759"/>
            <a:ext cx="15668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74583"/>
            <a:ext cx="15668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501" y="3397622"/>
            <a:ext cx="15668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364" y="3672845"/>
            <a:ext cx="15668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98" y="5027003"/>
            <a:ext cx="15668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981" y="5157192"/>
            <a:ext cx="15668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goto_manabu\AppData\Local\Microsoft\Windows\Temporary Internet Files\Content.IE5\GPG9JWWA\MP90040314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5" y="2439144"/>
            <a:ext cx="1264249" cy="8458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7" y="1772816"/>
            <a:ext cx="12620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722312"/>
            <a:ext cx="12620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225" y="3284984"/>
            <a:ext cx="12620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954" y="4653136"/>
            <a:ext cx="12620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3126375" y="116632"/>
            <a:ext cx="2528938" cy="882351"/>
          </a:xfrm>
          <a:prstGeom prst="wedgeRoundRectCallout">
            <a:avLst>
              <a:gd name="adj1" fmla="val -5483"/>
              <a:gd name="adj2" fmla="val 124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①被減数と減数の</a:t>
            </a:r>
            <a:r>
              <a:rPr lang="en-US" altLang="ja-JP" sz="1200" dirty="0"/>
              <a:t>2</a:t>
            </a:r>
            <a:r>
              <a:rPr lang="ja-JP" altLang="en-US" sz="1200" dirty="0"/>
              <a:t>集合を作る。（具体的絵やイメージ</a:t>
            </a:r>
            <a:r>
              <a:rPr lang="ja-JP" altLang="en-US" sz="1400" dirty="0"/>
              <a:t>として</a:t>
            </a:r>
            <a:r>
              <a:rPr lang="ja-JP" altLang="en-US" dirty="0"/>
              <a:t>）</a:t>
            </a:r>
          </a:p>
        </p:txBody>
      </p:sp>
      <p:sp>
        <p:nvSpPr>
          <p:cNvPr id="3" name="角丸四角形吹き出し 2"/>
          <p:cNvSpPr/>
          <p:nvPr/>
        </p:nvSpPr>
        <p:spPr>
          <a:xfrm>
            <a:off x="3607413" y="6096343"/>
            <a:ext cx="2982906" cy="630759"/>
          </a:xfrm>
          <a:prstGeom prst="wedgeRoundRectCallout">
            <a:avLst>
              <a:gd name="adj1" fmla="val 63903"/>
              <a:gd name="adj2" fmla="val -592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②</a:t>
            </a:r>
            <a:r>
              <a:rPr lang="en-US" altLang="ja-JP" sz="1200" dirty="0"/>
              <a:t>2</a:t>
            </a:r>
            <a:r>
              <a:rPr lang="ja-JP" altLang="en-US" sz="1200" dirty="0"/>
              <a:t>集合の要素間に</a:t>
            </a:r>
            <a:r>
              <a:rPr lang="en-US" altLang="ja-JP" sz="1200" dirty="0"/>
              <a:t>1</a:t>
            </a:r>
            <a:r>
              <a:rPr lang="ja-JP" altLang="en-US" sz="1200" dirty="0"/>
              <a:t>対</a:t>
            </a:r>
            <a:r>
              <a:rPr lang="en-US" altLang="ja-JP" sz="1200" dirty="0"/>
              <a:t>1</a:t>
            </a:r>
            <a:r>
              <a:rPr lang="ja-JP" altLang="en-US" sz="1200" dirty="0"/>
              <a:t>の対応をつける。</a:t>
            </a:r>
          </a:p>
        </p:txBody>
      </p:sp>
      <p:sp>
        <p:nvSpPr>
          <p:cNvPr id="4" name="角丸四角形吹き出し 3"/>
          <p:cNvSpPr/>
          <p:nvPr/>
        </p:nvSpPr>
        <p:spPr>
          <a:xfrm>
            <a:off x="107503" y="3861048"/>
            <a:ext cx="2664297" cy="1008112"/>
          </a:xfrm>
          <a:prstGeom prst="wedgeRoundRectCallout">
            <a:avLst>
              <a:gd name="adj1" fmla="val 73931"/>
              <a:gd name="adj2" fmla="val -1000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③</a:t>
            </a:r>
            <a:r>
              <a:rPr lang="en-US" altLang="ja-JP" sz="1200" dirty="0"/>
              <a:t>1</a:t>
            </a:r>
            <a:r>
              <a:rPr lang="ja-JP" altLang="en-US" sz="1200" dirty="0"/>
              <a:t>対</a:t>
            </a:r>
            <a:r>
              <a:rPr lang="en-US" altLang="ja-JP" sz="1200" dirty="0"/>
              <a:t>1</a:t>
            </a:r>
            <a:r>
              <a:rPr lang="ja-JP" altLang="en-US" sz="1200" dirty="0"/>
              <a:t>対応がつけられた要素と，つけられなかった要素を分離する。</a:t>
            </a:r>
          </a:p>
        </p:txBody>
      </p:sp>
      <p:sp>
        <p:nvSpPr>
          <p:cNvPr id="5" name="角丸四角形吹き出し 4"/>
          <p:cNvSpPr/>
          <p:nvPr/>
        </p:nvSpPr>
        <p:spPr>
          <a:xfrm>
            <a:off x="3126375" y="1974583"/>
            <a:ext cx="2093697" cy="1022369"/>
          </a:xfrm>
          <a:prstGeom prst="wedgeRoundRectCallout">
            <a:avLst>
              <a:gd name="adj1" fmla="val -85932"/>
              <a:gd name="adj2" fmla="val -564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④</a:t>
            </a:r>
            <a:r>
              <a:rPr lang="en-US" altLang="ja-JP" sz="1200" dirty="0"/>
              <a:t>1</a:t>
            </a:r>
            <a:r>
              <a:rPr lang="ja-JP" altLang="en-US" sz="1200" dirty="0"/>
              <a:t>対</a:t>
            </a:r>
            <a:r>
              <a:rPr lang="en-US" altLang="ja-JP" sz="1200" dirty="0"/>
              <a:t>1</a:t>
            </a:r>
            <a:r>
              <a:rPr lang="ja-JP" altLang="en-US" sz="1200" dirty="0"/>
              <a:t>対応がつけられなかった要素の数を数える。</a:t>
            </a:r>
          </a:p>
        </p:txBody>
      </p:sp>
      <p:sp>
        <p:nvSpPr>
          <p:cNvPr id="6" name="角丸四角形吹き出し 5"/>
          <p:cNvSpPr/>
          <p:nvPr/>
        </p:nvSpPr>
        <p:spPr>
          <a:xfrm>
            <a:off x="0" y="3451567"/>
            <a:ext cx="2736304" cy="508208"/>
          </a:xfrm>
          <a:prstGeom prst="wedgeRoundRectCallout">
            <a:avLst>
              <a:gd name="adj1" fmla="val 9117"/>
              <a:gd name="adj2" fmla="val -13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⑤その計数を答える。</a:t>
            </a:r>
          </a:p>
        </p:txBody>
      </p:sp>
    </p:spTree>
    <p:extLst>
      <p:ext uri="{BB962C8B-B14F-4D97-AF65-F5344CB8AC3E}">
        <p14:creationId xmlns:p14="http://schemas.microsoft.com/office/powerpoint/2010/main" val="29844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44444E-6 3.33333E-6 C 0.00556 -0.00741 0.0151 -0.00648 0.02257 -0.0088 C 0.05156 -0.00833 0.08038 -0.00903 0.10938 -0.00741 C 0.11215 -0.00718 0.11441 -0.00417 0.11701 -0.0037 C 0.12448 -0.00208 0.13958 -0.00116 0.13958 -0.00116 C 0.175 0.0125 0.21354 0.00764 0.25 0.01019 C 0.27031 0.01412 0.25885 0.01227 0.2849 0.01528 C 0.3033 0.01991 0.32205 0.0206 0.34063 0.02407 C 0.3559 0.03056 0.3724 0.02963 0.38767 0.03542 C 0.39965 0.03495 0.41163 0.03449 0.42361 0.03403 C 0.42934 0.0338 0.4349 0.03357 0.44063 0.03287 C 0.44167 0.03264 0.4434 0.03148 0.4434 0.03148 " pathEditMode="relative" ptsTypes="fffffffffffA">
                                      <p:cBhvr>
                                        <p:cTn id="16" dur="2000" fill="hold"/>
                                        <p:tgtEl>
                                          <p:spTgt spid="309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3.33333E-6 1.48148E-6 C 0.00157 0.00602 0.00486 0.01111 0.00764 0.01644 C 0.01111 0.02338 0.01355 0.03056 0.01893 0.03519 C 0.02309 0.04375 0.0283 0.05232 0.03299 0.06042 C 0.03594 0.06574 0.03733 0.07199 0.0415 0.07547 C 0.0441 0.08519 0.04045 0.07315 0.04532 0.08311 C 0.04757 0.08773 0.04861 0.09352 0.05105 0.09815 C 0.05139 0.09931 0.05157 0.1007 0.05191 0.10186 C 0.05226 0.10324 0.05261 0.1044 0.05295 0.10579 C 0.05348 0.10834 0.05469 0.1132 0.05469 0.1132 C 0.05539 0.12385 0.05868 0.14306 0.05295 0.15232 " pathEditMode="relative" ptsTypes="ffffffffffA">
                                      <p:cBhvr>
                                        <p:cTn id="20" dur="2000" fill="hold"/>
                                        <p:tgtEl>
                                          <p:spTgt spid="3079"/>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6.38889E-6 -7.40741E-7 C 0.03176 -0.01597 0.05433 -0.00324 0.09895 -0.00393 C 0.10972 -0.00717 0.12013 -0.00926 0.13107 -0.01018 C 0.14444 -0.01342 0.12916 -0.00995 0.15937 -0.01273 C 0.16805 -0.01342 0.17864 -0.01643 0.1868 -0.02014 C 0.19079 -0.02199 0.19496 -0.025 0.19895 -0.02523 C 0.20711 -0.02569 0.21545 -0.02615 0.2236 -0.02662 C 0.2335 -0.02847 0.24253 -0.0294 0.25277 -0.03032 C 0.2809 -0.03588 0.2993 -0.03588 0.33194 -0.03657 C 0.35642 -0.03889 0.38107 -0.04583 0.40555 -0.04907 C 0.41701 -0.05254 0.42881 -0.04977 0.44045 -0.05301 C 0.4743 -0.06227 0.50451 -0.07315 0.53958 -0.07569 C 0.55208 -0.07777 0.56388 -0.08194 0.57638 -0.0831 C 0.58437 -0.08472 0.5894 -0.08611 0.59808 -0.0868 C 0.60156 -0.08842 0.60485 -0.08935 0.6085 -0.08935 " pathEditMode="relative" ptsTypes="ffffffffffffffA">
                                      <p:cBhvr>
                                        <p:cTn id="24" dur="2000" fill="hold"/>
                                        <p:tgtEl>
                                          <p:spTgt spid="3089"/>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1.38889E-6 -4.44444E-6 C 0.00104 0.00579 0.00312 0.01134 0.00572 0.01621 C 0.00677 0.02107 0.0092 0.02338 0.01128 0.02755 C 0.01267 0.03403 0.0151 0.04074 0.01788 0.04653 C 0.02013 0.05672 0.01857 0.05278 0.0217 0.05903 C 0.02257 0.06713 0.02517 0.07408 0.02743 0.08172 C 0.02847 0.08959 0.03055 0.09676 0.03211 0.1044 C 0.03298 0.11829 0.03194 0.13241 0.03489 0.14584 C 0.03559 0.14884 0.03628 0.15162 0.0368 0.15463 C 0.03836 0.16366 0.03958 0.18241 0.03958 0.18241 C 0.03871 0.2206 0.04809 0.22014 0.03767 0.22014 " pathEditMode="relative" ptsTypes="ffffffffffA">
                                      <p:cBhvr>
                                        <p:cTn id="28" dur="2000" fill="hold"/>
                                        <p:tgtEl>
                                          <p:spTgt spid="3078"/>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2.77778E-6 1.85185E-6 C 0.01597 -0.00787 0.03524 -0.01019 0.05191 -0.01135 C 0.06232 -0.01528 0.07396 -0.01528 0.08489 -0.01644 C 0.09913 -0.02246 0.12048 -0.02477 0.13489 -0.02639 C 0.14913 -0.03148 0.16788 -0.03218 0.18212 -0.03287 C 0.22135 -0.04098 0.30226 -0.03635 0.32361 -0.03658 C 0.3309 -0.0375 0.33715 -0.04051 0.34427 -0.04167 C 0.36406 -0.04468 0.37135 -0.04445 0.39149 -0.04537 C 0.40243 -0.04723 0.41354 -0.04931 0.42448 -0.05162 C 0.42795 -0.05324 0.42639 -0.05255 0.42916 -0.05417 " pathEditMode="relative" ptsTypes="fffffffffA">
                                      <p:cBhvr>
                                        <p:cTn id="32" dur="2000" fill="hold"/>
                                        <p:tgtEl>
                                          <p:spTgt spid="3088"/>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1.11111E-6 7.40741E-7 C 0.00659 0.00092 0.01215 0.00162 0.01788 0.00625 C 0.02569 0.0125 0.03281 0.02245 0.04149 0.02639 C 0.04756 0.03449 0.04062 0.02662 0.04809 0.03148 C 0.05104 0.03356 0.05347 0.03727 0.05659 0.03889 C 0.06128 0.04143 0.06597 0.04282 0.07065 0.04514 C 0.08072 0.05 0.08975 0.05764 0.1 0.06157 C 0.10277 0.06412 0.10555 0.06435 0.1085 0.06667 C 0.11684 0.07315 0.12656 0.08171 0.13576 0.08542 C 0.14375 0.09676 0.13385 0.08403 0.14149 0.09051 C 0.14652 0.09467 0.14947 0.10116 0.15555 0.10301 C 0.16006 0.10602 0.16388 0.10972 0.16875 0.1118 C 0.171 0.11389 0.17309 0.11643 0.17534 0.11829 C 0.18576 0.12685 0.17395 0.11574 0.18194 0.12199 C 0.18489 0.1243 0.18732 0.12801 0.19045 0.1294 C 0.19288 0.13055 0.19479 0.13125 0.19704 0.13333 C 0.20034 0.13634 0.20156 0.13912 0.20555 0.14074 C 0.21059 0.14514 0.21753 0.15278 0.22361 0.15463 C 0.22881 0.15949 0.23871 0.16134 0.24513 0.16342 C 0.25 0.16967 0.25572 0.17245 0.26024 0.17986 " pathEditMode="relative" ptsTypes="fffffffffffffffffffA">
                                      <p:cBhvr>
                                        <p:cTn id="36" dur="2000" fill="hold"/>
                                        <p:tgtEl>
                                          <p:spTgt spid="3075"/>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2.77778E-6 1.85185E-6 C 0.01128 -0.00093 0.02257 -0.00139 0.03385 -0.00255 C 0.04687 -0.00394 0.05937 -0.00995 0.07257 -0.01134 C 0.08038 -0.01366 0.0875 -0.01852 0.09531 -0.02014 C 0.10399 -0.02454 0.11285 -0.02685 0.1217 -0.03033 C 0.12691 -0.03241 0.13229 -0.03542 0.13767 -0.03658 C 0.15503 -0.04028 0.14132 -0.03449 0.16042 -0.04028 C 0.16649 -0.04213 0.17222 -0.04514 0.1783 -0.04653 C 0.18299 -0.04884 0.18733 -0.05046 0.19236 -0.05162 C 0.19878 -0.05718 0.20851 -0.0588 0.21597 -0.06042 C 0.22535 -0.0625 0.2342 -0.0669 0.2434 -0.06921 C 0.25694 -0.0787 0.27778 -0.08195 0.29236 -0.0831 C 0.29757 -0.08773 0.30312 -0.08958 0.30937 -0.09051 C 0.32621 -0.09884 0.34392 -0.10579 0.36128 -0.11204 C 0.36649 -0.1169 0.36302 -0.11435 0.37257 -0.11713 C 0.37378 -0.11759 0.37639 -0.11829 0.37639 -0.11829 C 0.38333 -0.12454 0.37969 -0.12292 0.38681 -0.12454 C 0.39149 -0.12685 0.39549 -0.13056 0.4 -0.13333 " pathEditMode="relative" ptsTypes="fffffffffffffffffA">
                                      <p:cBhvr>
                                        <p:cTn id="40" dur="2000" fill="hold"/>
                                        <p:tgtEl>
                                          <p:spTgt spid="3087"/>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2.77778E-6 -5.92593E-6 C -0.00434 0.01874 -0.00365 0.02708 -0.01511 0.04143 C -0.01649 0.04768 -0.01875 0.05185 -0.02257 0.05532 C -0.02396 0.0581 -0.02604 0.06018 -0.02726 0.06296 C -0.0309 0.07129 -0.02518 0.06504 -0.03108 0.07036 C -0.03438 0.07685 -0.03837 0.0824 -0.0434 0.0868 C -0.04913 0.0993 -0.06146 0.11365 -0.07066 0.12198 C -0.07431 0.12893 -0.08056 0.13194 -0.08663 0.13448 C -0.08872 0.13888 -0.09861 0.14837 -0.10278 0.14837 " pathEditMode="relative" ptsTypes="ffffffffA">
                                      <p:cBhvr>
                                        <p:cTn id="44" dur="2000" fill="hold"/>
                                        <p:tgtEl>
                                          <p:spTgt spid="3076"/>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9.44444E-6 -3.7037E-7 C 0.01893 -0.00787 0.03889 -0.01412 0.05851 -0.0162 C 0.07917 -0.0243 0.10226 -0.02639 0.12362 -0.02893 C 0.15087 -0.03564 0.17778 -0.03703 0.20556 -0.03889 C 0.23646 -0.05347 0.27188 -0.03889 0.30469 -0.04259 C 0.31216 -0.04629 0.3698 -0.04699 0.38681 -0.04768 C 0.40365 -0.05416 0.42205 -0.05046 0.43959 -0.05277 C 0.44775 -0.05625 0.46042 -0.04884 0.46598 -0.05787 " pathEditMode="relative" ptsTypes="fffffffA">
                                      <p:cBhvr>
                                        <p:cTn id="48" dur="2000" fill="hold"/>
                                        <p:tgtEl>
                                          <p:spTgt spid="3086"/>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2.22222E-6 -5.55556E-6 C 0.00243 0.02939 0.00174 0.01527 2.22222E-6 0.06805 C -0.00035 0.07731 -0.00278 0.08633 -0.00556 0.09444 C -0.0066 0.09768 -0.00851 0.10439 -0.00851 0.10439 C -0.01024 0.12013 -0.01441 0.13587 -0.01788 0.15092 C -0.01858 0.15902 -0.01927 0.16712 -0.02066 0.17499 C -0.02118 0.17777 -0.02361 0.1824 -0.02361 0.1824 " pathEditMode="relative" ptsTypes="ffffffA">
                                      <p:cBhvr>
                                        <p:cTn id="52" dur="2000" fill="hold"/>
                                        <p:tgtEl>
                                          <p:spTgt spid="3077"/>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6.11111E-6 -2.59259E-6 C 0.01197 0.00255 0.02412 0.00394 0.03576 0.0088 C 0.06388 0.00764 0.05399 0.00764 0.0651 0.00764 " pathEditMode="relative" ptsTypes="ffA">
                                      <p:cBhvr>
                                        <p:cTn id="56" dur="2000" fill="hold"/>
                                        <p:tgtEl>
                                          <p:spTgt spid="3085"/>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inVertical)">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barn(inVertical)">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60648"/>
            <a:ext cx="4464496" cy="2031325"/>
          </a:xfrm>
          <a:prstGeom prst="rect">
            <a:avLst/>
          </a:prstGeom>
          <a:noFill/>
        </p:spPr>
        <p:txBody>
          <a:bodyPr wrap="square" rtlCol="0">
            <a:spAutoFit/>
          </a:bodyPr>
          <a:lstStyle/>
          <a:p>
            <a:r>
              <a:rPr kumimoji="1" lang="ja-JP" altLang="en-US" dirty="0">
                <a:solidFill>
                  <a:srgbClr val="0070C0"/>
                </a:solidFill>
              </a:rPr>
              <a:t>数の分解と合成</a:t>
            </a:r>
            <a:endParaRPr kumimoji="1" lang="en-US" altLang="ja-JP" dirty="0">
              <a:solidFill>
                <a:srgbClr val="0070C0"/>
              </a:solidFill>
            </a:endParaRPr>
          </a:p>
          <a:p>
            <a:endParaRPr lang="en-US" altLang="ja-JP" dirty="0"/>
          </a:p>
          <a:p>
            <a:pPr marL="285750" indent="-285750">
              <a:buClr>
                <a:srgbClr val="0070C0"/>
              </a:buClr>
              <a:buFont typeface="Wingdings" pitchFamily="2" charset="2"/>
              <a:buChar char="n"/>
            </a:pPr>
            <a:r>
              <a:rPr kumimoji="1" lang="en-US" altLang="ja-JP" dirty="0"/>
              <a:t>2</a:t>
            </a:r>
            <a:r>
              <a:rPr kumimoji="1" lang="ja-JP" altLang="en-US" dirty="0"/>
              <a:t>学期に入り，繰り下がりで突然つまづく</a:t>
            </a:r>
            <a:endParaRPr kumimoji="1" lang="en-US" altLang="ja-JP" dirty="0"/>
          </a:p>
          <a:p>
            <a:pPr marL="285750" indent="-285750">
              <a:buClr>
                <a:srgbClr val="0070C0"/>
              </a:buClr>
              <a:buFont typeface="Wingdings" pitchFamily="2" charset="2"/>
              <a:buChar char="n"/>
            </a:pPr>
            <a:r>
              <a:rPr lang="ja-JP" altLang="en-US" dirty="0"/>
              <a:t>指を使っていた児童が使えなくなる</a:t>
            </a:r>
            <a:endParaRPr lang="en-US" altLang="ja-JP" dirty="0"/>
          </a:p>
          <a:p>
            <a:pPr>
              <a:buClr>
                <a:srgbClr val="0070C0"/>
              </a:buClr>
            </a:pPr>
            <a:r>
              <a:rPr lang="ja-JP" altLang="en-US" dirty="0"/>
              <a:t>　⇒使わなくなるまで指導しておく</a:t>
            </a:r>
            <a:endParaRPr lang="en-US" altLang="ja-JP" dirty="0"/>
          </a:p>
          <a:p>
            <a:pPr marL="285750" indent="-285750">
              <a:buClr>
                <a:srgbClr val="0070C0"/>
              </a:buClr>
              <a:buFont typeface="Wingdings" pitchFamily="2" charset="2"/>
              <a:buChar char="n"/>
            </a:pPr>
            <a:r>
              <a:rPr lang="ja-JP" altLang="en-US" dirty="0"/>
              <a:t>教科書の例での確実な理解は難しい</a:t>
            </a:r>
            <a:endParaRPr lang="en-US" altLang="ja-JP" dirty="0"/>
          </a:p>
          <a:p>
            <a:endParaRPr lang="en-US" altLang="ja-JP" dirty="0"/>
          </a:p>
        </p:txBody>
      </p:sp>
      <p:sp>
        <p:nvSpPr>
          <p:cNvPr id="3" name="正方形/長方形 2"/>
          <p:cNvSpPr/>
          <p:nvPr/>
        </p:nvSpPr>
        <p:spPr>
          <a:xfrm>
            <a:off x="323528" y="3861048"/>
            <a:ext cx="5328592" cy="2585323"/>
          </a:xfrm>
          <a:prstGeom prst="rect">
            <a:avLst/>
          </a:prstGeom>
        </p:spPr>
        <p:txBody>
          <a:bodyPr wrap="square">
            <a:spAutoFit/>
          </a:bodyPr>
          <a:lstStyle/>
          <a:p>
            <a:pPr marL="285750" indent="-285750">
              <a:buClr>
                <a:srgbClr val="0070C0"/>
              </a:buClr>
              <a:buFont typeface="Wingdings" pitchFamily="2" charset="2"/>
              <a:buChar char="n"/>
            </a:pPr>
            <a:r>
              <a:rPr lang="ja-JP" altLang="en-US" dirty="0"/>
              <a:t>分解のポイント⇒隠れた数を考えさせる</a:t>
            </a:r>
            <a:endParaRPr lang="en-US" altLang="ja-JP" dirty="0"/>
          </a:p>
          <a:p>
            <a:pPr>
              <a:buClr>
                <a:srgbClr val="0070C0"/>
              </a:buClr>
            </a:pPr>
            <a:r>
              <a:rPr lang="ja-JP" altLang="en-US" dirty="0"/>
              <a:t>　（</a:t>
            </a:r>
            <a:r>
              <a:rPr lang="ja-JP" altLang="en-US" dirty="0">
                <a:solidFill>
                  <a:srgbClr val="FF0000"/>
                </a:solidFill>
              </a:rPr>
              <a:t>念頭操作</a:t>
            </a:r>
            <a:r>
              <a:rPr lang="ja-JP" altLang="en-US" dirty="0"/>
              <a:t>）</a:t>
            </a:r>
            <a:endParaRPr lang="en-US" altLang="ja-JP" dirty="0"/>
          </a:p>
          <a:p>
            <a:pPr marL="285750" indent="-285750">
              <a:buClr>
                <a:srgbClr val="0070C0"/>
              </a:buClr>
              <a:buFont typeface="Wingdings" pitchFamily="2" charset="2"/>
              <a:buChar char="n"/>
            </a:pPr>
            <a:r>
              <a:rPr lang="ja-JP" altLang="en-US" dirty="0"/>
              <a:t>例　</a:t>
            </a:r>
            <a:r>
              <a:rPr lang="en-US" altLang="ja-JP" dirty="0"/>
              <a:t>4</a:t>
            </a:r>
            <a:r>
              <a:rPr lang="ja-JP" altLang="en-US" dirty="0"/>
              <a:t>の分解ならば</a:t>
            </a:r>
            <a:r>
              <a:rPr lang="en-US" altLang="ja-JP" dirty="0"/>
              <a:t>3</a:t>
            </a:r>
            <a:r>
              <a:rPr lang="ja-JP" altLang="en-US" dirty="0"/>
              <a:t>か</a:t>
            </a:r>
            <a:r>
              <a:rPr lang="en-US" altLang="ja-JP" dirty="0"/>
              <a:t>1</a:t>
            </a:r>
            <a:r>
              <a:rPr lang="ja-JP" altLang="en-US" dirty="0"/>
              <a:t>が隠れている状態で考えさせる</a:t>
            </a:r>
            <a:endParaRPr lang="en-US" altLang="ja-JP" dirty="0"/>
          </a:p>
          <a:p>
            <a:pPr marL="285750" indent="-285750">
              <a:buClr>
                <a:srgbClr val="0070C0"/>
              </a:buClr>
              <a:buFont typeface="Wingdings" pitchFamily="2" charset="2"/>
              <a:buChar char="n"/>
            </a:pPr>
            <a:r>
              <a:rPr lang="en-US" altLang="ja-JP" dirty="0"/>
              <a:t>3</a:t>
            </a:r>
            <a:r>
              <a:rPr lang="ja-JP" altLang="en-US" dirty="0"/>
              <a:t>の合成と分解</a:t>
            </a:r>
            <a:endParaRPr lang="en-US" altLang="ja-JP" dirty="0"/>
          </a:p>
          <a:p>
            <a:pPr marL="285750" indent="-285750">
              <a:buClr>
                <a:srgbClr val="0070C0"/>
              </a:buClr>
              <a:buFont typeface="Wingdings" pitchFamily="2" charset="2"/>
              <a:buChar char="n"/>
            </a:pPr>
            <a:r>
              <a:rPr lang="en-US" altLang="ja-JP" dirty="0"/>
              <a:t>4</a:t>
            </a:r>
            <a:r>
              <a:rPr lang="ja-JP" altLang="en-US" dirty="0"/>
              <a:t>の分解</a:t>
            </a:r>
            <a:endParaRPr lang="en-US" altLang="ja-JP" dirty="0"/>
          </a:p>
          <a:p>
            <a:pPr marL="285750" indent="-285750">
              <a:buClr>
                <a:srgbClr val="0070C0"/>
              </a:buClr>
              <a:buFont typeface="Wingdings" pitchFamily="2" charset="2"/>
              <a:buChar char="n"/>
            </a:pPr>
            <a:r>
              <a:rPr lang="en-US" altLang="ja-JP" dirty="0"/>
              <a:t>4</a:t>
            </a:r>
            <a:r>
              <a:rPr lang="ja-JP" altLang="en-US" dirty="0" err="1"/>
              <a:t>までの</a:t>
            </a:r>
            <a:r>
              <a:rPr lang="ja-JP" altLang="en-US" dirty="0"/>
              <a:t>合成</a:t>
            </a:r>
            <a:endParaRPr lang="en-US" altLang="ja-JP" dirty="0"/>
          </a:p>
          <a:p>
            <a:pPr marL="285750" indent="-285750">
              <a:buClr>
                <a:srgbClr val="0070C0"/>
              </a:buClr>
              <a:buFont typeface="Wingdings" pitchFamily="2" charset="2"/>
              <a:buChar char="n"/>
            </a:pPr>
            <a:r>
              <a:rPr lang="en-US" altLang="ja-JP" dirty="0"/>
              <a:t>5</a:t>
            </a:r>
            <a:r>
              <a:rPr lang="ja-JP" altLang="en-US" dirty="0"/>
              <a:t>の分解</a:t>
            </a:r>
            <a:endParaRPr lang="en-US" altLang="ja-JP" dirty="0"/>
          </a:p>
          <a:p>
            <a:pPr marL="285750" indent="-285750">
              <a:buClr>
                <a:srgbClr val="0070C0"/>
              </a:buClr>
              <a:buFont typeface="Wingdings" pitchFamily="2" charset="2"/>
              <a:buChar char="n"/>
            </a:pPr>
            <a:r>
              <a:rPr lang="en-US" altLang="ja-JP" dirty="0"/>
              <a:t>5</a:t>
            </a:r>
            <a:r>
              <a:rPr lang="ja-JP" altLang="en-US" dirty="0" err="1"/>
              <a:t>までの</a:t>
            </a:r>
            <a:r>
              <a:rPr lang="ja-JP" altLang="en-US" dirty="0"/>
              <a:t>合成・・・・</a:t>
            </a:r>
            <a:endParaRPr lang="en-US" altLang="ja-JP"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53705"/>
            <a:ext cx="3552825" cy="252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530802"/>
            <a:ext cx="3341662" cy="314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89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332656"/>
            <a:ext cx="8352928" cy="1477328"/>
          </a:xfrm>
          <a:prstGeom prst="rect">
            <a:avLst/>
          </a:prstGeom>
        </p:spPr>
        <p:txBody>
          <a:bodyPr wrap="square">
            <a:spAutoFit/>
          </a:bodyPr>
          <a:lstStyle/>
          <a:p>
            <a:r>
              <a:rPr lang="ja-JP" altLang="en-US" dirty="0"/>
              <a:t>低学年の指導</a:t>
            </a:r>
            <a:endParaRPr lang="en-US" altLang="ja-JP" dirty="0"/>
          </a:p>
          <a:p>
            <a:pPr marL="342900" indent="-342900">
              <a:buClr>
                <a:srgbClr val="0070C0"/>
              </a:buClr>
              <a:buFont typeface="Wingdings" pitchFamily="2" charset="2"/>
              <a:buChar char="n"/>
            </a:pPr>
            <a:r>
              <a:rPr lang="ja-JP" altLang="en-US" dirty="0"/>
              <a:t>絵や図を使って丁寧に説明するのではない</a:t>
            </a:r>
            <a:endParaRPr lang="en-US" altLang="ja-JP" dirty="0"/>
          </a:p>
          <a:p>
            <a:pPr marL="342900" indent="-342900">
              <a:buClr>
                <a:srgbClr val="0070C0"/>
              </a:buClr>
              <a:buFont typeface="Wingdings" pitchFamily="2" charset="2"/>
              <a:buChar char="n"/>
            </a:pPr>
            <a:r>
              <a:rPr lang="ja-JP" altLang="en-US" dirty="0"/>
              <a:t>机の上に並べられたおはじきやブロックを操作させるだけでも不十分</a:t>
            </a:r>
            <a:endParaRPr lang="en-US" altLang="ja-JP" dirty="0"/>
          </a:p>
          <a:p>
            <a:pPr marL="342900" indent="-342900">
              <a:buClr>
                <a:srgbClr val="0070C0"/>
              </a:buClr>
              <a:buFont typeface="Wingdings" pitchFamily="2" charset="2"/>
              <a:buChar char="n"/>
            </a:pPr>
            <a:r>
              <a:rPr lang="ja-JP" altLang="en-US" dirty="0"/>
              <a:t>体全体を使って学ばせる⇒遊びの要素，何かを作り出す　学習したことを外に向かって表現する活動</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05012"/>
            <a:ext cx="38100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39669"/>
            <a:ext cx="3912096" cy="293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07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4624"/>
            <a:ext cx="8568952" cy="3416320"/>
          </a:xfrm>
          <a:prstGeom prst="rect">
            <a:avLst/>
          </a:prstGeom>
          <a:noFill/>
        </p:spPr>
        <p:txBody>
          <a:bodyPr wrap="square" rtlCol="0">
            <a:spAutoFit/>
          </a:bodyPr>
          <a:lstStyle/>
          <a:p>
            <a:r>
              <a:rPr kumimoji="1" lang="ja-JP" altLang="en-US" dirty="0">
                <a:solidFill>
                  <a:srgbClr val="0070C0"/>
                </a:solidFill>
              </a:rPr>
              <a:t>加法</a:t>
            </a:r>
            <a:endParaRPr kumimoji="1" lang="en-US" altLang="ja-JP" dirty="0">
              <a:solidFill>
                <a:srgbClr val="0070C0"/>
              </a:solidFill>
            </a:endParaRPr>
          </a:p>
          <a:p>
            <a:pPr marL="285750" indent="-285750">
              <a:buClr>
                <a:srgbClr val="0070C0"/>
              </a:buClr>
              <a:buFont typeface="Wingdings" pitchFamily="2" charset="2"/>
              <a:buChar char="n"/>
            </a:pPr>
            <a:r>
              <a:rPr lang="ja-JP" altLang="en-US" dirty="0"/>
              <a:t>子どもが砂場で</a:t>
            </a:r>
            <a:r>
              <a:rPr lang="en-US" altLang="ja-JP" dirty="0"/>
              <a:t>8</a:t>
            </a:r>
            <a:r>
              <a:rPr lang="ja-JP" altLang="en-US" dirty="0"/>
              <a:t>人，すべり台で</a:t>
            </a:r>
            <a:r>
              <a:rPr lang="en-US" altLang="ja-JP" dirty="0"/>
              <a:t>6</a:t>
            </a:r>
            <a:r>
              <a:rPr lang="ja-JP" altLang="en-US" dirty="0"/>
              <a:t>人遊んでいました。子どもは合わせて何人いるでしょう。</a:t>
            </a:r>
            <a:endParaRPr lang="en-US" altLang="ja-JP" dirty="0"/>
          </a:p>
          <a:p>
            <a:pPr marL="285750" indent="-285750">
              <a:buClr>
                <a:srgbClr val="0070C0"/>
              </a:buClr>
              <a:buFont typeface="Wingdings" pitchFamily="2" charset="2"/>
              <a:buChar char="n"/>
            </a:pPr>
            <a:endParaRPr kumimoji="1" lang="en-US" altLang="ja-JP" dirty="0"/>
          </a:p>
          <a:p>
            <a:pPr marL="285750" indent="-285750">
              <a:buClr>
                <a:srgbClr val="0070C0"/>
              </a:buClr>
              <a:buFont typeface="Wingdings" pitchFamily="2" charset="2"/>
              <a:buChar char="n"/>
            </a:pPr>
            <a:r>
              <a:rPr lang="ja-JP" altLang="en-US" dirty="0"/>
              <a:t>数え足し　まず</a:t>
            </a:r>
            <a:r>
              <a:rPr lang="en-US" altLang="ja-JP" dirty="0"/>
              <a:t>8</a:t>
            </a:r>
            <a:r>
              <a:rPr lang="ja-JP" altLang="en-US" dirty="0"/>
              <a:t>と言う，指を折りながら，</a:t>
            </a:r>
            <a:r>
              <a:rPr lang="en-US" altLang="ja-JP" dirty="0"/>
              <a:t>9</a:t>
            </a:r>
            <a:r>
              <a:rPr lang="ja-JP" altLang="en-US" dirty="0" err="1"/>
              <a:t>，</a:t>
            </a:r>
            <a:r>
              <a:rPr lang="en-US" altLang="ja-JP" dirty="0"/>
              <a:t>10</a:t>
            </a:r>
            <a:r>
              <a:rPr lang="ja-JP" altLang="en-US" dirty="0" err="1"/>
              <a:t>，</a:t>
            </a:r>
            <a:r>
              <a:rPr lang="en-US" altLang="ja-JP" dirty="0"/>
              <a:t>11</a:t>
            </a:r>
            <a:r>
              <a:rPr lang="ja-JP" altLang="en-US" dirty="0" err="1"/>
              <a:t>，</a:t>
            </a:r>
            <a:r>
              <a:rPr lang="en-US" altLang="ja-JP" dirty="0"/>
              <a:t>12</a:t>
            </a:r>
            <a:r>
              <a:rPr lang="ja-JP" altLang="en-US" dirty="0" err="1"/>
              <a:t>，</a:t>
            </a:r>
            <a:r>
              <a:rPr lang="en-US" altLang="ja-JP" dirty="0"/>
              <a:t>13</a:t>
            </a:r>
            <a:r>
              <a:rPr lang="ja-JP" altLang="en-US" dirty="0" err="1"/>
              <a:t>，</a:t>
            </a:r>
            <a:r>
              <a:rPr lang="en-US" altLang="ja-JP" dirty="0"/>
              <a:t>14</a:t>
            </a:r>
            <a:r>
              <a:rPr lang="ja-JP" altLang="en-US" dirty="0" err="1"/>
              <a:t>。</a:t>
            </a:r>
            <a:r>
              <a:rPr lang="en-US" altLang="ja-JP" dirty="0"/>
              <a:t>14</a:t>
            </a:r>
            <a:r>
              <a:rPr lang="ja-JP" altLang="en-US" dirty="0"/>
              <a:t>人と答える。</a:t>
            </a:r>
            <a:endParaRPr lang="en-US" altLang="ja-JP" dirty="0"/>
          </a:p>
          <a:p>
            <a:pPr marL="285750" indent="-285750">
              <a:buClr>
                <a:srgbClr val="0070C0"/>
              </a:buClr>
              <a:buFont typeface="Wingdings" pitchFamily="2" charset="2"/>
              <a:buChar char="n"/>
            </a:pPr>
            <a:r>
              <a:rPr kumimoji="1" lang="ja-JP" altLang="en-US" dirty="0"/>
              <a:t>加加法</a:t>
            </a:r>
            <a:r>
              <a:rPr kumimoji="1" lang="en-US" altLang="ja-JP" dirty="0"/>
              <a:t>1</a:t>
            </a:r>
            <a:r>
              <a:rPr kumimoji="1" lang="ja-JP" altLang="en-US" dirty="0"/>
              <a:t>　</a:t>
            </a:r>
            <a:r>
              <a:rPr kumimoji="1" lang="en-US" altLang="ja-JP" dirty="0"/>
              <a:t>8</a:t>
            </a:r>
            <a:r>
              <a:rPr kumimoji="1" lang="ja-JP" altLang="en-US" dirty="0"/>
              <a:t>が</a:t>
            </a:r>
            <a:r>
              <a:rPr kumimoji="1" lang="en-US" altLang="ja-JP" dirty="0"/>
              <a:t>10</a:t>
            </a:r>
            <a:r>
              <a:rPr kumimoji="1" lang="ja-JP" altLang="en-US" dirty="0"/>
              <a:t>になるには</a:t>
            </a:r>
            <a:r>
              <a:rPr kumimoji="1" lang="en-US" altLang="ja-JP" dirty="0"/>
              <a:t>2</a:t>
            </a:r>
            <a:r>
              <a:rPr kumimoji="1" lang="ja-JP" altLang="en-US" dirty="0"/>
              <a:t>足りない。</a:t>
            </a:r>
            <a:r>
              <a:rPr kumimoji="1" lang="en-US" altLang="ja-JP" dirty="0"/>
              <a:t>8</a:t>
            </a:r>
            <a:r>
              <a:rPr kumimoji="1" lang="ja-JP" altLang="en-US" dirty="0"/>
              <a:t>＋</a:t>
            </a:r>
            <a:r>
              <a:rPr kumimoji="1" lang="en-US" altLang="ja-JP" dirty="0"/>
              <a:t>6=8+(2+4)=(8+2)+4=10+4=14</a:t>
            </a:r>
          </a:p>
          <a:p>
            <a:pPr marL="285750" indent="-285750">
              <a:buClr>
                <a:srgbClr val="0070C0"/>
              </a:buClr>
              <a:buFont typeface="Wingdings" pitchFamily="2" charset="2"/>
              <a:buChar char="n"/>
            </a:pPr>
            <a:r>
              <a:rPr lang="ja-JP" altLang="en-US" dirty="0"/>
              <a:t>加加法</a:t>
            </a:r>
            <a:r>
              <a:rPr lang="en-US" altLang="ja-JP" dirty="0"/>
              <a:t>2</a:t>
            </a:r>
            <a:r>
              <a:rPr lang="ja-JP" altLang="en-US" dirty="0"/>
              <a:t>　</a:t>
            </a:r>
            <a:r>
              <a:rPr lang="en-US" altLang="ja-JP" dirty="0"/>
              <a:t>6</a:t>
            </a:r>
            <a:r>
              <a:rPr lang="ja-JP" altLang="en-US" dirty="0"/>
              <a:t>が</a:t>
            </a:r>
            <a:r>
              <a:rPr lang="en-US" altLang="ja-JP" dirty="0"/>
              <a:t>10</a:t>
            </a:r>
            <a:r>
              <a:rPr lang="ja-JP" altLang="en-US" dirty="0"/>
              <a:t>になるには</a:t>
            </a:r>
            <a:r>
              <a:rPr lang="en-US" altLang="ja-JP" dirty="0"/>
              <a:t>4</a:t>
            </a:r>
            <a:r>
              <a:rPr lang="ja-JP" altLang="en-US" dirty="0"/>
              <a:t>足りない。</a:t>
            </a:r>
            <a:r>
              <a:rPr lang="en-US" altLang="ja-JP" dirty="0"/>
              <a:t>8+6=(4+4)+6=4+(4+6)=4+10=14</a:t>
            </a:r>
          </a:p>
          <a:p>
            <a:endParaRPr kumimoji="1" lang="en-US" altLang="ja-JP" dirty="0"/>
          </a:p>
          <a:p>
            <a:r>
              <a:rPr lang="ja-JP" altLang="en-US" dirty="0"/>
              <a:t>減法</a:t>
            </a:r>
            <a:endParaRPr lang="en-US" altLang="ja-JP" dirty="0"/>
          </a:p>
          <a:p>
            <a:pPr marL="285750" indent="-285750">
              <a:buClr>
                <a:srgbClr val="0070C0"/>
              </a:buClr>
              <a:buFont typeface="Wingdings" pitchFamily="2" charset="2"/>
              <a:buChar char="n"/>
            </a:pPr>
            <a:r>
              <a:rPr kumimoji="1" lang="ja-JP" altLang="en-US" dirty="0"/>
              <a:t>数え引きは早く次の段階へ移行する</a:t>
            </a:r>
            <a:endParaRPr kumimoji="1" lang="en-US" altLang="ja-JP" dirty="0"/>
          </a:p>
          <a:p>
            <a:pPr marL="285750" indent="-285750">
              <a:buClr>
                <a:srgbClr val="0070C0"/>
              </a:buClr>
              <a:buFont typeface="Wingdings" pitchFamily="2" charset="2"/>
              <a:buChar char="n"/>
            </a:pPr>
            <a:r>
              <a:rPr lang="ja-JP" altLang="en-US" dirty="0"/>
              <a:t>減加法，減減法の議論はあまり意味がない。</a:t>
            </a:r>
            <a:endParaRPr lang="en-US" altLang="ja-JP" dirty="0"/>
          </a:p>
          <a:p>
            <a:pPr marL="285750" indent="-285750">
              <a:buClr>
                <a:srgbClr val="0070C0"/>
              </a:buClr>
              <a:buFont typeface="Wingdings" pitchFamily="2" charset="2"/>
              <a:buChar char="n"/>
            </a:pPr>
            <a:r>
              <a:rPr lang="ja-JP" altLang="en-US" dirty="0"/>
              <a:t>文脈がない限りは，場面によって使い分けることはない。</a:t>
            </a:r>
            <a:endParaRPr kumimoji="1" lang="ja-JP" altLang="en-US" dirty="0"/>
          </a:p>
        </p:txBody>
      </p:sp>
    </p:spTree>
    <p:extLst>
      <p:ext uri="{BB962C8B-B14F-4D97-AF65-F5344CB8AC3E}">
        <p14:creationId xmlns:p14="http://schemas.microsoft.com/office/powerpoint/2010/main" val="23845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8712968" cy="2031325"/>
          </a:xfrm>
          <a:prstGeom prst="rect">
            <a:avLst/>
          </a:prstGeom>
          <a:noFill/>
        </p:spPr>
        <p:txBody>
          <a:bodyPr wrap="square" rtlCol="0">
            <a:spAutoFit/>
          </a:bodyPr>
          <a:lstStyle/>
          <a:p>
            <a:r>
              <a:rPr kumimoji="1" lang="ja-JP" altLang="en-US" dirty="0">
                <a:solidFill>
                  <a:srgbClr val="0070C0"/>
                </a:solidFill>
              </a:rPr>
              <a:t>かけ算</a:t>
            </a:r>
            <a:endParaRPr kumimoji="1" lang="en-US" altLang="ja-JP" dirty="0">
              <a:solidFill>
                <a:srgbClr val="0070C0"/>
              </a:solidFill>
            </a:endParaRPr>
          </a:p>
          <a:p>
            <a:endParaRPr lang="en-US" altLang="ja-JP" dirty="0"/>
          </a:p>
          <a:p>
            <a:r>
              <a:rPr kumimoji="1" lang="ja-JP" altLang="en-US" dirty="0"/>
              <a:t>乗法を学ぶことによって，今まで見えなかったものが見えてくる体験をさせる。</a:t>
            </a:r>
            <a:endParaRPr kumimoji="1" lang="en-US" altLang="ja-JP" dirty="0"/>
          </a:p>
          <a:p>
            <a:r>
              <a:rPr lang="ja-JP" altLang="en-US" dirty="0"/>
              <a:t>教科書だけでは実生活にある九九で表現される事物を理解できない。　例：スーパー見学</a:t>
            </a:r>
            <a:endParaRPr lang="en-US" altLang="ja-JP" dirty="0"/>
          </a:p>
          <a:p>
            <a:r>
              <a:rPr kumimoji="1" lang="ja-JP" altLang="en-US" dirty="0"/>
              <a:t>導入場面　同数累加が使えるかどうかを判断⇒</a:t>
            </a:r>
            <a:r>
              <a:rPr kumimoji="1" lang="en-US" altLang="ja-JP" dirty="0"/>
              <a:t>1</a:t>
            </a:r>
            <a:r>
              <a:rPr kumimoji="1" lang="ja-JP" altLang="en-US" dirty="0"/>
              <a:t>つ分の数</a:t>
            </a:r>
            <a:r>
              <a:rPr kumimoji="1" lang="en-US" altLang="ja-JP" dirty="0"/>
              <a:t>×</a:t>
            </a:r>
            <a:r>
              <a:rPr kumimoji="1" lang="ja-JP" altLang="en-US" dirty="0"/>
              <a:t>いくつ分</a:t>
            </a:r>
            <a:r>
              <a:rPr kumimoji="1" lang="en-US" altLang="ja-JP" dirty="0"/>
              <a:t>=</a:t>
            </a:r>
            <a:r>
              <a:rPr kumimoji="1" lang="ja-JP" altLang="en-US" dirty="0"/>
              <a:t>全体の数　</a:t>
            </a:r>
            <a:r>
              <a:rPr kumimoji="1" lang="ja-JP" altLang="en-US" dirty="0">
                <a:solidFill>
                  <a:srgbClr val="FF0000"/>
                </a:solidFill>
              </a:rPr>
              <a:t>倍概念</a:t>
            </a:r>
            <a:endParaRPr kumimoji="1" lang="en-US" altLang="ja-JP" dirty="0">
              <a:solidFill>
                <a:srgbClr val="FF0000"/>
              </a:solidFill>
            </a:endParaRPr>
          </a:p>
          <a:p>
            <a:r>
              <a:rPr lang="ja-JP" altLang="en-US" dirty="0">
                <a:solidFill>
                  <a:srgbClr val="FF0000"/>
                </a:solidFill>
              </a:rPr>
              <a:t>モチベーションが高い時期に</a:t>
            </a:r>
            <a:r>
              <a:rPr lang="en-US" altLang="ja-JP" dirty="0">
                <a:solidFill>
                  <a:srgbClr val="FF0000"/>
                </a:solidFill>
              </a:rPr>
              <a:t>7</a:t>
            </a:r>
            <a:r>
              <a:rPr lang="ja-JP" altLang="en-US" dirty="0">
                <a:solidFill>
                  <a:srgbClr val="FF0000"/>
                </a:solidFill>
              </a:rPr>
              <a:t>の段から</a:t>
            </a:r>
            <a:endParaRPr lang="en-US" altLang="ja-JP" dirty="0">
              <a:solidFill>
                <a:srgbClr val="FF0000"/>
              </a:solidFill>
            </a:endParaRPr>
          </a:p>
          <a:p>
            <a:endParaRPr kumimoji="1" lang="en-US" altLang="ja-JP"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2701925"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539552" y="4437112"/>
            <a:ext cx="4572000" cy="1477328"/>
          </a:xfrm>
          <a:prstGeom prst="rect">
            <a:avLst/>
          </a:prstGeom>
        </p:spPr>
        <p:txBody>
          <a:bodyPr>
            <a:spAutoFit/>
          </a:bodyPr>
          <a:lstStyle/>
          <a:p>
            <a:r>
              <a:rPr lang="ja-JP" altLang="en-US" dirty="0">
                <a:solidFill>
                  <a:srgbClr val="0070C0"/>
                </a:solidFill>
              </a:rPr>
              <a:t>割り算</a:t>
            </a:r>
            <a:endParaRPr lang="en-US" altLang="ja-JP" dirty="0">
              <a:solidFill>
                <a:srgbClr val="0070C0"/>
              </a:solidFill>
            </a:endParaRPr>
          </a:p>
          <a:p>
            <a:r>
              <a:rPr lang="en-US" altLang="ja-JP" dirty="0"/>
              <a:t>1</a:t>
            </a:r>
            <a:r>
              <a:rPr lang="ja-JP" altLang="en-US" dirty="0"/>
              <a:t>つ分の数</a:t>
            </a:r>
            <a:r>
              <a:rPr lang="en-US" altLang="ja-JP" dirty="0"/>
              <a:t>×</a:t>
            </a:r>
            <a:r>
              <a:rPr lang="ja-JP" altLang="en-US" dirty="0"/>
              <a:t>いくつ分</a:t>
            </a:r>
            <a:r>
              <a:rPr lang="en-US" altLang="ja-JP" dirty="0"/>
              <a:t>=</a:t>
            </a:r>
            <a:r>
              <a:rPr lang="ja-JP" altLang="en-US" dirty="0"/>
              <a:t>全体の数</a:t>
            </a:r>
            <a:endParaRPr lang="en-US" altLang="ja-JP" dirty="0"/>
          </a:p>
          <a:p>
            <a:r>
              <a:rPr lang="ja-JP" altLang="en-US" dirty="0"/>
              <a:t>□</a:t>
            </a:r>
            <a:r>
              <a:rPr lang="en-US" altLang="ja-JP" dirty="0"/>
              <a:t>×</a:t>
            </a:r>
            <a:r>
              <a:rPr lang="ja-JP" altLang="en-US" dirty="0"/>
              <a:t>いくつ分</a:t>
            </a:r>
            <a:r>
              <a:rPr lang="en-US" altLang="ja-JP" dirty="0"/>
              <a:t>=</a:t>
            </a:r>
            <a:r>
              <a:rPr lang="ja-JP" altLang="en-US" dirty="0"/>
              <a:t>全体の数　等分除</a:t>
            </a:r>
            <a:endParaRPr lang="en-US" altLang="ja-JP" dirty="0"/>
          </a:p>
          <a:p>
            <a:r>
              <a:rPr lang="en-US" altLang="ja-JP" dirty="0"/>
              <a:t>1</a:t>
            </a:r>
            <a:r>
              <a:rPr lang="ja-JP" altLang="en-US" dirty="0"/>
              <a:t>つ分の数</a:t>
            </a:r>
            <a:r>
              <a:rPr lang="en-US" altLang="ja-JP" dirty="0"/>
              <a:t>×</a:t>
            </a:r>
            <a:r>
              <a:rPr lang="ja-JP" altLang="en-US" dirty="0"/>
              <a:t>□</a:t>
            </a:r>
            <a:r>
              <a:rPr lang="en-US" altLang="ja-JP" dirty="0"/>
              <a:t>=</a:t>
            </a:r>
            <a:r>
              <a:rPr lang="ja-JP" altLang="en-US" dirty="0"/>
              <a:t>全体の数　包含除</a:t>
            </a:r>
            <a:endParaRPr lang="en-US" altLang="ja-JP" dirty="0"/>
          </a:p>
          <a:p>
            <a:r>
              <a:rPr lang="ja-JP" altLang="en-US" dirty="0"/>
              <a:t>活動や教具が必要　例：トランプ配り</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916832"/>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3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60648"/>
            <a:ext cx="8712968" cy="923330"/>
          </a:xfrm>
          <a:prstGeom prst="rect">
            <a:avLst/>
          </a:prstGeom>
          <a:noFill/>
        </p:spPr>
        <p:txBody>
          <a:bodyPr wrap="square" rtlCol="0">
            <a:spAutoFit/>
          </a:bodyPr>
          <a:lstStyle/>
          <a:p>
            <a:r>
              <a:rPr kumimoji="1" lang="ja-JP" altLang="en-US" dirty="0">
                <a:solidFill>
                  <a:srgbClr val="0070C0"/>
                </a:solidFill>
              </a:rPr>
              <a:t>乗法・除法の筆算</a:t>
            </a:r>
            <a:endParaRPr kumimoji="1" lang="en-US" altLang="ja-JP" dirty="0">
              <a:solidFill>
                <a:srgbClr val="0070C0"/>
              </a:solidFill>
            </a:endParaRPr>
          </a:p>
          <a:p>
            <a:endParaRPr lang="en-US" altLang="ja-JP" dirty="0"/>
          </a:p>
          <a:p>
            <a:r>
              <a:rPr kumimoji="1" lang="ja-JP" altLang="en-US" dirty="0"/>
              <a:t>形式的な計算方法を教え込もうとすると失敗する</a:t>
            </a:r>
          </a:p>
        </p:txBody>
      </p:sp>
      <p:sp>
        <p:nvSpPr>
          <p:cNvPr id="3" name="テキスト ボックス 2"/>
          <p:cNvSpPr txBox="1"/>
          <p:nvPr/>
        </p:nvSpPr>
        <p:spPr>
          <a:xfrm>
            <a:off x="395536" y="1628800"/>
            <a:ext cx="2448272" cy="1477328"/>
          </a:xfrm>
          <a:prstGeom prst="rect">
            <a:avLst/>
          </a:prstGeom>
          <a:noFill/>
        </p:spPr>
        <p:txBody>
          <a:bodyPr wrap="square" rtlCol="0">
            <a:spAutoFit/>
          </a:bodyPr>
          <a:lstStyle/>
          <a:p>
            <a:r>
              <a:rPr kumimoji="1" lang="ja-JP" altLang="en-US" dirty="0"/>
              <a:t>　　　２５</a:t>
            </a:r>
            <a:endParaRPr kumimoji="1" lang="en-US" altLang="ja-JP" dirty="0"/>
          </a:p>
          <a:p>
            <a:r>
              <a:rPr lang="en-US" altLang="ja-JP" dirty="0"/>
              <a:t> ×</a:t>
            </a:r>
            <a:r>
              <a:rPr lang="ja-JP" altLang="en-US" dirty="0"/>
              <a:t>　４７</a:t>
            </a:r>
            <a:endParaRPr lang="en-US" altLang="ja-JP" dirty="0"/>
          </a:p>
          <a:p>
            <a:r>
              <a:rPr lang="ja-JP" altLang="en-US" dirty="0"/>
              <a:t>      １７５   ←２５</a:t>
            </a:r>
            <a:r>
              <a:rPr lang="en-US" altLang="ja-JP" dirty="0"/>
              <a:t>×</a:t>
            </a:r>
            <a:r>
              <a:rPr lang="ja-JP" altLang="en-US" dirty="0"/>
              <a:t>７</a:t>
            </a:r>
            <a:endParaRPr lang="en-US" altLang="ja-JP" dirty="0"/>
          </a:p>
          <a:p>
            <a:r>
              <a:rPr lang="ja-JP" altLang="en-US" dirty="0"/>
              <a:t>   １００　　←２５</a:t>
            </a:r>
            <a:r>
              <a:rPr lang="en-US" altLang="ja-JP" dirty="0"/>
              <a:t>×</a:t>
            </a:r>
            <a:r>
              <a:rPr lang="ja-JP" altLang="en-US" dirty="0"/>
              <a:t>４０</a:t>
            </a:r>
            <a:endParaRPr lang="en-US" altLang="ja-JP" dirty="0"/>
          </a:p>
          <a:p>
            <a:r>
              <a:rPr lang="ja-JP" altLang="en-US" dirty="0"/>
              <a:t>   １１７５　</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98" y="2780928"/>
            <a:ext cx="122555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2" y="2204864"/>
            <a:ext cx="122555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22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88640"/>
            <a:ext cx="8640960" cy="2585323"/>
          </a:xfrm>
          <a:prstGeom prst="rect">
            <a:avLst/>
          </a:prstGeom>
          <a:noFill/>
        </p:spPr>
        <p:txBody>
          <a:bodyPr wrap="square" rtlCol="0">
            <a:spAutoFit/>
          </a:bodyPr>
          <a:lstStyle/>
          <a:p>
            <a:r>
              <a:rPr kumimoji="1" lang="ja-JP" altLang="en-US" dirty="0">
                <a:solidFill>
                  <a:srgbClr val="0070C0"/>
                </a:solidFill>
              </a:rPr>
              <a:t>数直線の指導</a:t>
            </a:r>
            <a:endParaRPr kumimoji="1" lang="en-US" altLang="ja-JP" dirty="0">
              <a:solidFill>
                <a:srgbClr val="0070C0"/>
              </a:solidFill>
            </a:endParaRPr>
          </a:p>
          <a:p>
            <a:endParaRPr lang="en-US" altLang="ja-JP" dirty="0"/>
          </a:p>
          <a:p>
            <a:pPr marL="285750" indent="-285750">
              <a:buClr>
                <a:srgbClr val="0070C0"/>
              </a:buClr>
              <a:buFont typeface="Wingdings" pitchFamily="2" charset="2"/>
              <a:buChar char="n"/>
            </a:pPr>
            <a:r>
              <a:rPr kumimoji="1" lang="ja-JP" altLang="en-US" dirty="0"/>
              <a:t>数直線の理解は難しい（</a:t>
            </a:r>
            <a:r>
              <a:rPr kumimoji="1" lang="en-US" altLang="ja-JP" dirty="0"/>
              <a:t>64.3</a:t>
            </a:r>
            <a:r>
              <a:rPr kumimoji="1" lang="ja-JP" altLang="en-US" dirty="0"/>
              <a:t>％）</a:t>
            </a:r>
            <a:endParaRPr kumimoji="1" lang="en-US" altLang="ja-JP" dirty="0"/>
          </a:p>
          <a:p>
            <a:pPr marL="285750" indent="-285750">
              <a:buClr>
                <a:srgbClr val="0070C0"/>
              </a:buClr>
              <a:buFont typeface="Wingdings" pitchFamily="2" charset="2"/>
              <a:buChar char="n"/>
            </a:pPr>
            <a:r>
              <a:rPr lang="ja-JP" altLang="en-US" dirty="0"/>
              <a:t>テープ図，線分図，数直線</a:t>
            </a:r>
            <a:endParaRPr lang="en-US" altLang="ja-JP" dirty="0"/>
          </a:p>
          <a:p>
            <a:pPr marL="285750" indent="-285750">
              <a:buClr>
                <a:srgbClr val="0070C0"/>
              </a:buClr>
              <a:buFont typeface="Wingdings" pitchFamily="2" charset="2"/>
              <a:buChar char="n"/>
            </a:pPr>
            <a:r>
              <a:rPr kumimoji="1" lang="ja-JP" altLang="en-US" dirty="0"/>
              <a:t>線分図　数同士の関係を表す　長さの割合が数同士の割合を示していない</a:t>
            </a:r>
            <a:endParaRPr kumimoji="1" lang="en-US" altLang="ja-JP" dirty="0"/>
          </a:p>
          <a:p>
            <a:pPr marL="285750" indent="-285750">
              <a:buClr>
                <a:srgbClr val="0070C0"/>
              </a:buClr>
              <a:buFont typeface="Wingdings" pitchFamily="2" charset="2"/>
              <a:buChar char="n"/>
            </a:pPr>
            <a:r>
              <a:rPr lang="ja-JP" altLang="en-US" dirty="0"/>
              <a:t>数直線　原点</a:t>
            </a:r>
            <a:r>
              <a:rPr lang="en-US" altLang="ja-JP" dirty="0"/>
              <a:t>0</a:t>
            </a:r>
            <a:r>
              <a:rPr lang="ja-JP" altLang="en-US" dirty="0"/>
              <a:t>があり，基準となる大きさが示される　原点からの距離がそのまま数の大きさ</a:t>
            </a:r>
            <a:endParaRPr lang="en-US" altLang="ja-JP" dirty="0"/>
          </a:p>
          <a:p>
            <a:pPr marL="285750" indent="-285750">
              <a:buClr>
                <a:srgbClr val="0070C0"/>
              </a:buClr>
              <a:buFont typeface="Wingdings" pitchFamily="2" charset="2"/>
              <a:buChar char="n"/>
            </a:pPr>
            <a:r>
              <a:rPr kumimoji="1" lang="ja-JP" altLang="en-US" dirty="0"/>
              <a:t>自分で原点を決め</a:t>
            </a:r>
            <a:r>
              <a:rPr kumimoji="1" lang="en-US" altLang="ja-JP" dirty="0"/>
              <a:t>1</a:t>
            </a:r>
            <a:r>
              <a:rPr kumimoji="1" lang="ja-JP" altLang="en-US" dirty="0"/>
              <a:t>目盛りの大きさについて考えさせ，</a:t>
            </a:r>
            <a:r>
              <a:rPr lang="ja-JP" altLang="en-US" dirty="0"/>
              <a:t>数直線の作成過程を経験させ</a:t>
            </a:r>
            <a:r>
              <a:rPr kumimoji="1" lang="ja-JP" altLang="en-US" dirty="0"/>
              <a:t>る</a:t>
            </a:r>
          </a:p>
        </p:txBody>
      </p:sp>
    </p:spTree>
    <p:extLst>
      <p:ext uri="{BB962C8B-B14F-4D97-AF65-F5344CB8AC3E}">
        <p14:creationId xmlns:p14="http://schemas.microsoft.com/office/powerpoint/2010/main" val="11090224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1002</Words>
  <Application>Microsoft Office PowerPoint</Application>
  <PresentationFormat>画面に合わせる (4:3)</PresentationFormat>
  <Paragraphs>288</Paragraphs>
  <Slides>25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ＭＳ Ｐゴシック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goto_manabu</dc:creator>
  <cp:lastModifiedBy>後藤学</cp:lastModifiedBy>
  <cp:revision>21</cp:revision>
  <dcterms:created xsi:type="dcterms:W3CDTF">2012-05-14T23:06:57Z</dcterms:created>
  <dcterms:modified xsi:type="dcterms:W3CDTF">2016-09-06T08:43:40Z</dcterms:modified>
</cp:coreProperties>
</file>