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7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987FCC2-FC98-4CBC-ABE1-594E70A1A55F}" type="datetimeFigureOut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787502E7-932F-4C4F-821A-A4BDF62589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181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4ECD-7CDA-43C7-BD92-EABEC4E2B8B0}" type="datetimeFigureOut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CB4E-3EEA-40A0-871F-13DA95821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12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4ECD-7CDA-43C7-BD92-EABEC4E2B8B0}" type="datetimeFigureOut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CB4E-3EEA-40A0-871F-13DA95821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24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4ECD-7CDA-43C7-BD92-EABEC4E2B8B0}" type="datetimeFigureOut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CB4E-3EEA-40A0-871F-13DA95821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55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4ECD-7CDA-43C7-BD92-EABEC4E2B8B0}" type="datetimeFigureOut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CB4E-3EEA-40A0-871F-13DA95821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695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4ECD-7CDA-43C7-BD92-EABEC4E2B8B0}" type="datetimeFigureOut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CB4E-3EEA-40A0-871F-13DA95821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02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4ECD-7CDA-43C7-BD92-EABEC4E2B8B0}" type="datetimeFigureOut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CB4E-3EEA-40A0-871F-13DA95821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41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4ECD-7CDA-43C7-BD92-EABEC4E2B8B0}" type="datetimeFigureOut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CB4E-3EEA-40A0-871F-13DA95821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974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4ECD-7CDA-43C7-BD92-EABEC4E2B8B0}" type="datetimeFigureOut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CB4E-3EEA-40A0-871F-13DA95821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83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4ECD-7CDA-43C7-BD92-EABEC4E2B8B0}" type="datetimeFigureOut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CB4E-3EEA-40A0-871F-13DA95821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17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4ECD-7CDA-43C7-BD92-EABEC4E2B8B0}" type="datetimeFigureOut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CB4E-3EEA-40A0-871F-13DA95821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258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4ECD-7CDA-43C7-BD92-EABEC4E2B8B0}" type="datetimeFigureOut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CB4E-3EEA-40A0-871F-13DA95821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20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E4ECD-7CDA-43C7-BD92-EABEC4E2B8B0}" type="datetimeFigureOut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ECB4E-3EEA-40A0-871F-13DA95821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38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1520" y="18864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２ 第２学年の内容</a:t>
            </a:r>
          </a:p>
          <a:p>
            <a:r>
              <a:rPr lang="en-US" altLang="ja-JP" dirty="0" smtClean="0"/>
              <a:t>〔</a:t>
            </a:r>
            <a:r>
              <a:rPr lang="ja-JP" altLang="en-US" dirty="0" smtClean="0"/>
              <a:t>Ａ 数と計算</a:t>
            </a:r>
            <a:r>
              <a:rPr lang="en-US" altLang="ja-JP" dirty="0" smtClean="0"/>
              <a:t>〕</a:t>
            </a:r>
          </a:p>
          <a:p>
            <a:r>
              <a:rPr lang="ja-JP" altLang="en-US" dirty="0" smtClean="0"/>
              <a:t>Ａ</a:t>
            </a:r>
            <a:r>
              <a:rPr lang="en-US" altLang="ja-JP" dirty="0" smtClean="0"/>
              <a:t>(1) </a:t>
            </a:r>
            <a:r>
              <a:rPr lang="ja-JP" altLang="en-US" dirty="0" smtClean="0"/>
              <a:t>数の意味や表し方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51520" y="1305342"/>
            <a:ext cx="8640960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 smtClean="0"/>
              <a:t>(1) </a:t>
            </a:r>
            <a:r>
              <a:rPr lang="ja-JP" altLang="en-US" dirty="0" smtClean="0"/>
              <a:t>数の意味や表し方について理解し，数を用いる能力を伸ばす。</a:t>
            </a:r>
          </a:p>
          <a:p>
            <a:r>
              <a:rPr lang="ja-JP" altLang="en-US" dirty="0" smtClean="0"/>
              <a:t>ア　同じ大きさの集まりにまとめて数えたり，分類して数えたりすること。</a:t>
            </a:r>
          </a:p>
          <a:p>
            <a:r>
              <a:rPr lang="ja-JP" altLang="en-US" dirty="0" smtClean="0"/>
              <a:t>イ　４位数までについて，十進位取り記数法による数の表し方及び数の大小や順序に</a:t>
            </a:r>
            <a:r>
              <a:rPr lang="ja-JP" altLang="en-US" dirty="0" err="1" smtClean="0"/>
              <a:t>つ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いて理解すること。</a:t>
            </a:r>
          </a:p>
          <a:p>
            <a:r>
              <a:rPr lang="ja-JP" altLang="en-US" dirty="0" smtClean="0"/>
              <a:t>ウ　数を十や百を単位としてみるなど，数の相対的な大きさについて理解すること。</a:t>
            </a:r>
          </a:p>
          <a:p>
            <a:r>
              <a:rPr lang="ja-JP" altLang="en-US" dirty="0" smtClean="0"/>
              <a:t>エ　一つの数をほかの数の積としてみるなど，ほかの数と関係付けてみること。</a:t>
            </a:r>
          </a:p>
          <a:p>
            <a:r>
              <a:rPr lang="ja-JP" altLang="en-US" dirty="0" smtClean="0"/>
              <a:t>オ　</a:t>
            </a:r>
            <a:r>
              <a:rPr lang="en-US" altLang="ja-JP" dirty="0" smtClean="0"/>
              <a:t>1/2</a:t>
            </a:r>
            <a:r>
              <a:rPr lang="ja-JP" altLang="en-US" dirty="0" err="1" smtClean="0"/>
              <a:t>，</a:t>
            </a:r>
            <a:r>
              <a:rPr lang="en-US" altLang="ja-JP" dirty="0" smtClean="0"/>
              <a:t>1/4</a:t>
            </a:r>
            <a:r>
              <a:rPr lang="ja-JP" altLang="en-US" dirty="0" smtClean="0"/>
              <a:t> など簡単な分数について知ること。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51520" y="400506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ア　同じ大きさの集まりにまとめて数えたり，分類して数えたりすること。</a:t>
            </a:r>
            <a:endParaRPr lang="en-US" altLang="ja-JP" dirty="0" smtClean="0"/>
          </a:p>
          <a:p>
            <a:r>
              <a:rPr lang="en-US" altLang="ja-JP" dirty="0"/>
              <a:t>2</a:t>
            </a:r>
            <a:r>
              <a:rPr lang="ja-JP" altLang="en-US" dirty="0" err="1"/>
              <a:t>，</a:t>
            </a:r>
            <a:r>
              <a:rPr lang="en-US" altLang="ja-JP" dirty="0"/>
              <a:t>4</a:t>
            </a:r>
            <a:r>
              <a:rPr lang="ja-JP" altLang="en-US" dirty="0" err="1"/>
              <a:t>，</a:t>
            </a:r>
            <a:r>
              <a:rPr lang="en-US" altLang="ja-JP" dirty="0"/>
              <a:t>6</a:t>
            </a:r>
            <a:r>
              <a:rPr lang="ja-JP" altLang="en-US" dirty="0" err="1"/>
              <a:t>，</a:t>
            </a:r>
            <a:r>
              <a:rPr lang="en-US" altLang="ja-JP" dirty="0" smtClean="0"/>
              <a:t>8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5</a:t>
            </a:r>
            <a:r>
              <a:rPr lang="ja-JP" altLang="en-US" dirty="0" err="1" smtClean="0"/>
              <a:t>，</a:t>
            </a:r>
            <a:r>
              <a:rPr lang="en-US" altLang="ja-JP" dirty="0" smtClean="0"/>
              <a:t>10</a:t>
            </a:r>
            <a:r>
              <a:rPr lang="ja-JP" altLang="en-US" dirty="0" err="1" smtClean="0"/>
              <a:t>，</a:t>
            </a:r>
            <a:r>
              <a:rPr lang="en-US" altLang="ja-JP" dirty="0" smtClean="0"/>
              <a:t>15</a:t>
            </a:r>
            <a:r>
              <a:rPr lang="ja-JP" altLang="en-US" dirty="0" err="1" smtClean="0"/>
              <a:t>，</a:t>
            </a:r>
            <a:r>
              <a:rPr lang="en-US" altLang="ja-JP" dirty="0" smtClean="0"/>
              <a:t>20</a:t>
            </a:r>
            <a:r>
              <a:rPr lang="ja-JP" altLang="en-US" dirty="0" smtClean="0"/>
              <a:t>など</a:t>
            </a:r>
            <a:endParaRPr lang="en-US" altLang="ja-JP" dirty="0" smtClean="0"/>
          </a:p>
          <a:p>
            <a:r>
              <a:rPr lang="ja-JP" altLang="en-US" dirty="0" smtClean="0"/>
              <a:t>色，形，位置，種類に応じて分ける</a:t>
            </a:r>
            <a:endParaRPr lang="en-US" altLang="ja-JP" dirty="0" smtClean="0"/>
          </a:p>
        </p:txBody>
      </p:sp>
      <p:sp>
        <p:nvSpPr>
          <p:cNvPr id="2" name="正方形/長方形 1"/>
          <p:cNvSpPr/>
          <p:nvPr/>
        </p:nvSpPr>
        <p:spPr>
          <a:xfrm>
            <a:off x="251520" y="5085184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イ　４位数までについて，十進位取り記数法による数の表し方及び数の大小や順序に</a:t>
            </a:r>
            <a:r>
              <a:rPr lang="ja-JP" altLang="en-US" dirty="0" err="1"/>
              <a:t>つ</a:t>
            </a:r>
            <a:endParaRPr lang="ja-JP" altLang="en-US" dirty="0"/>
          </a:p>
          <a:p>
            <a:r>
              <a:rPr lang="ja-JP" altLang="en-US" dirty="0"/>
              <a:t>　　いて理解すること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742950" lvl="1" indent="-285750">
              <a:buClr>
                <a:srgbClr val="FF0000"/>
              </a:buClr>
              <a:buSzPct val="80000"/>
              <a:buFont typeface="Wingdings" pitchFamily="2" charset="2"/>
              <a:buChar char="n"/>
            </a:pPr>
            <a:r>
              <a:rPr lang="en-US" altLang="ja-JP" dirty="0" smtClean="0"/>
              <a:t>10</a:t>
            </a:r>
            <a:r>
              <a:rPr lang="ja-JP" altLang="en-US" dirty="0" smtClean="0"/>
              <a:t>に満たない端数がその桁の数字</a:t>
            </a:r>
            <a:endParaRPr lang="en-US" altLang="ja-JP" dirty="0" smtClean="0"/>
          </a:p>
          <a:p>
            <a:pPr marL="742950" lvl="1" indent="-285750">
              <a:buClr>
                <a:srgbClr val="FF0000"/>
              </a:buClr>
              <a:buSzPct val="80000"/>
              <a:buFont typeface="Wingdings" pitchFamily="2" charset="2"/>
              <a:buChar char="n"/>
            </a:pPr>
            <a:r>
              <a:rPr lang="ja-JP" altLang="en-US" dirty="0"/>
              <a:t>位置によって</a:t>
            </a:r>
            <a:r>
              <a:rPr lang="ja-JP" altLang="en-US" dirty="0" smtClean="0"/>
              <a:t>単位の大きさを表す数</a:t>
            </a:r>
            <a:endParaRPr lang="en-US" altLang="ja-JP" dirty="0" smtClean="0"/>
          </a:p>
          <a:p>
            <a:pPr marL="742950" lvl="1" indent="-285750">
              <a:buClr>
                <a:srgbClr val="FF0000"/>
              </a:buClr>
              <a:buSzPct val="80000"/>
              <a:buFont typeface="Wingdings" pitchFamily="2" charset="2"/>
              <a:buChar char="n"/>
            </a:pPr>
            <a:r>
              <a:rPr lang="ja-JP" altLang="en-US" dirty="0" smtClean="0"/>
              <a:t>読み方</a:t>
            </a:r>
            <a:endParaRPr lang="en-US" altLang="ja-JP" dirty="0" smtClean="0"/>
          </a:p>
          <a:p>
            <a:pPr marL="742950" lvl="1" indent="-285750">
              <a:buClr>
                <a:srgbClr val="FF0000"/>
              </a:buClr>
              <a:buSzPct val="80000"/>
              <a:buFont typeface="Wingdings" pitchFamily="2" charset="2"/>
              <a:buChar char="n"/>
            </a:pPr>
            <a:r>
              <a:rPr lang="ja-JP" altLang="en-US" dirty="0" smtClean="0"/>
              <a:t>数の大小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662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73" y="20246"/>
            <a:ext cx="4519769" cy="68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53099" cy="688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61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altLang="ja-JP" sz="2000" dirty="0" smtClean="0"/>
          </a:p>
          <a:p>
            <a:pPr marL="0" indent="0">
              <a:lnSpc>
                <a:spcPct val="110000"/>
              </a:lnSpc>
              <a:buNone/>
            </a:pPr>
            <a:endParaRPr lang="en-US" altLang="ja-JP" sz="2000" dirty="0" smtClean="0"/>
          </a:p>
          <a:p>
            <a:pPr marL="0" indent="0">
              <a:lnSpc>
                <a:spcPct val="110000"/>
              </a:lnSpc>
              <a:buNone/>
            </a:pPr>
            <a:endParaRPr kumimoji="1" lang="en-US" altLang="ja-JP" sz="2000" dirty="0"/>
          </a:p>
          <a:p>
            <a:pPr marL="0" indent="0">
              <a:lnSpc>
                <a:spcPct val="110000"/>
              </a:lnSpc>
              <a:buNone/>
            </a:pPr>
            <a:endParaRPr kumimoji="1" lang="ja-JP" altLang="en-US" sz="2000" dirty="0"/>
          </a:p>
        </p:txBody>
      </p:sp>
      <p:sp>
        <p:nvSpPr>
          <p:cNvPr id="4" name="正方形/長方形 3"/>
          <p:cNvSpPr/>
          <p:nvPr/>
        </p:nvSpPr>
        <p:spPr>
          <a:xfrm>
            <a:off x="251520" y="260648"/>
            <a:ext cx="8640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ウ　数を十や百を単位としてみるなど，数の相対的な大きさについて理解すること。</a:t>
            </a:r>
          </a:p>
          <a:p>
            <a:r>
              <a:rPr lang="ja-JP" altLang="en-US" dirty="0"/>
              <a:t>　</a:t>
            </a:r>
            <a:r>
              <a:rPr lang="en-US" altLang="ja-JP" dirty="0"/>
              <a:t>6000</a:t>
            </a:r>
            <a:r>
              <a:rPr lang="ja-JP" altLang="en-US" dirty="0"/>
              <a:t>を</a:t>
            </a:r>
            <a:r>
              <a:rPr lang="en-US" altLang="ja-JP" dirty="0"/>
              <a:t>10</a:t>
            </a:r>
            <a:r>
              <a:rPr lang="ja-JP" altLang="en-US" dirty="0"/>
              <a:t>が</a:t>
            </a:r>
            <a:r>
              <a:rPr lang="en-US" altLang="ja-JP" dirty="0"/>
              <a:t>600</a:t>
            </a:r>
            <a:r>
              <a:rPr lang="ja-JP" altLang="en-US" dirty="0"/>
              <a:t>個集まった数　</a:t>
            </a:r>
            <a:r>
              <a:rPr lang="en-US" altLang="ja-JP" dirty="0"/>
              <a:t>100</a:t>
            </a:r>
            <a:r>
              <a:rPr lang="ja-JP" altLang="en-US" dirty="0"/>
              <a:t>が</a:t>
            </a:r>
            <a:r>
              <a:rPr lang="en-US" altLang="ja-JP" dirty="0"/>
              <a:t>60</a:t>
            </a:r>
            <a:r>
              <a:rPr lang="ja-JP" altLang="en-US" dirty="0"/>
              <a:t>個集まった数　仕組みと感覚</a:t>
            </a:r>
          </a:p>
          <a:p>
            <a:r>
              <a:rPr lang="ja-JP" altLang="en-US" dirty="0"/>
              <a:t>エ　一つの数を他の数の積としてみる</a:t>
            </a:r>
          </a:p>
          <a:p>
            <a:r>
              <a:rPr lang="ja-JP" altLang="en-US" dirty="0"/>
              <a:t>　</a:t>
            </a:r>
            <a:r>
              <a:rPr lang="en-US" altLang="ja-JP" dirty="0"/>
              <a:t>2×6</a:t>
            </a:r>
            <a:r>
              <a:rPr lang="ja-JP" altLang="en-US" dirty="0" err="1"/>
              <a:t>，</a:t>
            </a:r>
            <a:r>
              <a:rPr lang="en-US" altLang="ja-JP" dirty="0"/>
              <a:t>6×2</a:t>
            </a:r>
            <a:r>
              <a:rPr lang="ja-JP" altLang="en-US" dirty="0" err="1"/>
              <a:t>，</a:t>
            </a:r>
            <a:r>
              <a:rPr lang="en-US" altLang="ja-JP" dirty="0"/>
              <a:t>3×4</a:t>
            </a:r>
            <a:r>
              <a:rPr lang="ja-JP" altLang="en-US" dirty="0" err="1"/>
              <a:t>，</a:t>
            </a:r>
            <a:r>
              <a:rPr lang="en-US" altLang="ja-JP" dirty="0"/>
              <a:t>4×3</a:t>
            </a:r>
          </a:p>
          <a:p>
            <a:r>
              <a:rPr lang="ja-JP" altLang="en-US" dirty="0"/>
              <a:t>オ　簡単な分数</a:t>
            </a:r>
          </a:p>
          <a:p>
            <a:r>
              <a:rPr lang="ja-JP" altLang="en-US" dirty="0"/>
              <a:t>　</a:t>
            </a:r>
            <a:r>
              <a:rPr lang="en-US" altLang="ja-JP" dirty="0"/>
              <a:t>1/2</a:t>
            </a:r>
            <a:r>
              <a:rPr lang="ja-JP" altLang="en-US" dirty="0"/>
              <a:t>　</a:t>
            </a:r>
            <a:r>
              <a:rPr lang="en-US" altLang="ja-JP" dirty="0"/>
              <a:t>1/4</a:t>
            </a:r>
            <a:r>
              <a:rPr lang="ja-JP" altLang="en-US" dirty="0"/>
              <a:t>　等に触れておく　意味や表し方</a:t>
            </a:r>
            <a:r>
              <a:rPr lang="en-US" altLang="ja-JP" dirty="0"/>
              <a:t>3</a:t>
            </a:r>
            <a:r>
              <a:rPr lang="ja-JP" altLang="en-US" dirty="0"/>
              <a:t>年</a:t>
            </a:r>
          </a:p>
          <a:p>
            <a:endParaRPr lang="ja-JP" altLang="en-US" dirty="0"/>
          </a:p>
          <a:p>
            <a:r>
              <a:rPr lang="en-US" altLang="ja-JP" dirty="0"/>
              <a:t>A(2)</a:t>
            </a:r>
            <a:r>
              <a:rPr lang="ja-JP" altLang="en-US" dirty="0"/>
              <a:t>　加法，減法</a:t>
            </a:r>
          </a:p>
          <a:p>
            <a:r>
              <a:rPr lang="ja-JP" altLang="en-US" dirty="0"/>
              <a:t>加法及び減法についての理解を深め，それらを用いる能力を伸ばす。</a:t>
            </a:r>
          </a:p>
          <a:p>
            <a:r>
              <a:rPr lang="ja-JP" altLang="en-US" dirty="0"/>
              <a:t>ア　２位数の加法及びその逆の減法の計算の仕方を考え，それらの計算が１位数な</a:t>
            </a:r>
          </a:p>
          <a:p>
            <a:r>
              <a:rPr lang="ja-JP" altLang="en-US" dirty="0"/>
              <a:t>　　</a:t>
            </a:r>
            <a:r>
              <a:rPr lang="ja-JP" altLang="en-US" dirty="0" err="1"/>
              <a:t>どに</a:t>
            </a:r>
            <a:r>
              <a:rPr lang="ja-JP" altLang="en-US" dirty="0"/>
              <a:t>ついての基本的な計算を基にしてできることを理解し，それらの計算が確実</a:t>
            </a:r>
          </a:p>
          <a:p>
            <a:r>
              <a:rPr lang="ja-JP" altLang="en-US" dirty="0"/>
              <a:t>　　にできること。また，それらの筆算の仕方について理解すること。</a:t>
            </a:r>
          </a:p>
          <a:p>
            <a:r>
              <a:rPr lang="ja-JP" altLang="en-US" dirty="0"/>
              <a:t>イ　簡単な場合について，３位数などの加法及び減法の計算の仕方を考えること。</a:t>
            </a:r>
          </a:p>
          <a:p>
            <a:r>
              <a:rPr lang="ja-JP" altLang="en-US" dirty="0"/>
              <a:t>ウ　加法及び減法に関して成り立つ性質を調べ，それを計算の仕方を考えたり計算</a:t>
            </a:r>
          </a:p>
          <a:p>
            <a:r>
              <a:rPr lang="ja-JP" altLang="en-US" dirty="0"/>
              <a:t>　　の確かめをしたりすることに生かすこと。</a:t>
            </a:r>
          </a:p>
          <a:p>
            <a:endParaRPr lang="ja-JP" altLang="en-US" dirty="0"/>
          </a:p>
          <a:p>
            <a:r>
              <a:rPr lang="ja-JP" altLang="en-US" dirty="0"/>
              <a:t>単なる筆算の練習にならないようにすること</a:t>
            </a:r>
          </a:p>
          <a:p>
            <a:r>
              <a:rPr lang="ja-JP" altLang="en-US" dirty="0"/>
              <a:t>単位のまとまりとしてみる</a:t>
            </a:r>
            <a:r>
              <a:rPr lang="ja-JP" altLang="en-US" dirty="0" smtClean="0"/>
              <a:t>こと</a:t>
            </a:r>
            <a:endParaRPr lang="en-US" altLang="ja-JP" dirty="0" smtClean="0"/>
          </a:p>
          <a:p>
            <a:r>
              <a:rPr lang="ja-JP" altLang="en-US" dirty="0"/>
              <a:t>交換法則</a:t>
            </a:r>
            <a:r>
              <a:rPr lang="ja-JP" altLang="en-US" dirty="0" smtClean="0"/>
              <a:t>の活用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6236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1520" y="404664"/>
            <a:ext cx="8640960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/>
              <a:t>(3) </a:t>
            </a:r>
            <a:r>
              <a:rPr lang="ja-JP" altLang="en-US" dirty="0"/>
              <a:t>乗法の意味について理解し，それを用いることができるようにする。</a:t>
            </a:r>
          </a:p>
          <a:p>
            <a:r>
              <a:rPr lang="ja-JP" altLang="en-US" dirty="0" smtClean="0"/>
              <a:t>ア　乗法</a:t>
            </a:r>
            <a:r>
              <a:rPr lang="ja-JP" altLang="en-US" dirty="0"/>
              <a:t>が用いられる場合について知ること。</a:t>
            </a:r>
          </a:p>
          <a:p>
            <a:r>
              <a:rPr lang="ja-JP" altLang="en-US" dirty="0" smtClean="0"/>
              <a:t>イ　乗法</a:t>
            </a:r>
            <a:r>
              <a:rPr lang="ja-JP" altLang="en-US" dirty="0"/>
              <a:t>に関して成り立つ簡単な性質を調べ，それを乗法九九を構成したり</a:t>
            </a:r>
            <a:r>
              <a:rPr lang="ja-JP" altLang="en-US" dirty="0" smtClean="0"/>
              <a:t>計算</a:t>
            </a:r>
            <a:r>
              <a:rPr lang="ja-JP" altLang="en-US" dirty="0"/>
              <a:t>の</a:t>
            </a:r>
            <a:r>
              <a:rPr lang="ja-JP" altLang="en-US" dirty="0" smtClean="0"/>
              <a:t>確か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en-US" dirty="0" err="1" smtClean="0"/>
              <a:t>めを</a:t>
            </a:r>
            <a:r>
              <a:rPr lang="ja-JP" altLang="en-US" dirty="0"/>
              <a:t>したりすることに生かすこと。</a:t>
            </a:r>
          </a:p>
          <a:p>
            <a:r>
              <a:rPr lang="ja-JP" altLang="en-US" dirty="0" smtClean="0"/>
              <a:t>ウ　乗法</a:t>
            </a:r>
            <a:r>
              <a:rPr lang="ja-JP" altLang="en-US" dirty="0"/>
              <a:t>九九について知り，１位数と１位数との乗法の計算が確実にできる</a:t>
            </a:r>
            <a:r>
              <a:rPr lang="ja-JP" altLang="en-US" dirty="0" smtClean="0"/>
              <a:t>こと</a:t>
            </a:r>
            <a:r>
              <a:rPr lang="ja-JP" altLang="en-US" dirty="0"/>
              <a:t>。</a:t>
            </a:r>
          </a:p>
          <a:p>
            <a:r>
              <a:rPr lang="ja-JP" altLang="en-US" dirty="0" smtClean="0"/>
              <a:t>エ　簡単</a:t>
            </a:r>
            <a:r>
              <a:rPr lang="ja-JP" altLang="en-US" dirty="0"/>
              <a:t>な場合について，２位数と１位数との乗法の計算の仕方を考えること。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51520" y="2501659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ア　乗法が用いられる場合について知ること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累加の簡潔な表現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いくつ分を何倍とみる</a:t>
            </a:r>
            <a:endParaRPr lang="en-US" altLang="ja-JP" dirty="0" smtClean="0"/>
          </a:p>
          <a:p>
            <a:r>
              <a:rPr lang="ja-JP" altLang="en-US" dirty="0"/>
              <a:t>　</a:t>
            </a:r>
          </a:p>
          <a:p>
            <a:r>
              <a:rPr lang="ja-JP" altLang="en-US" dirty="0"/>
              <a:t>イ　乗法に関して成り立つ簡単な性質を調べ，それを乗法九九を構成したり計算の確か</a:t>
            </a:r>
          </a:p>
          <a:p>
            <a:r>
              <a:rPr lang="ja-JP" altLang="en-US" dirty="0"/>
              <a:t>　　</a:t>
            </a:r>
            <a:r>
              <a:rPr lang="ja-JP" altLang="en-US" dirty="0" err="1"/>
              <a:t>めを</a:t>
            </a:r>
            <a:r>
              <a:rPr lang="ja-JP" altLang="en-US" dirty="0"/>
              <a:t>したりすることに生かすこと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乗法</a:t>
            </a:r>
            <a:r>
              <a:rPr lang="ja-JP" altLang="en-US" dirty="0"/>
              <a:t>が１ずつ増える時の積の増え方</a:t>
            </a:r>
          </a:p>
          <a:p>
            <a:r>
              <a:rPr lang="ja-JP" altLang="en-US" dirty="0"/>
              <a:t>　交換法則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ウ</a:t>
            </a:r>
            <a:r>
              <a:rPr lang="ja-JP" altLang="en-US" dirty="0"/>
              <a:t>　乗法九九について知り，１位数と１位数との乗法の計算が確実にできること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体験的</a:t>
            </a:r>
            <a:r>
              <a:rPr lang="ja-JP" altLang="en-US" dirty="0"/>
              <a:t>活動と習熟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エ</a:t>
            </a:r>
            <a:r>
              <a:rPr lang="ja-JP" altLang="en-US" dirty="0"/>
              <a:t>　簡単な場合について，２位数と１位数との乗法の計算の仕方を考えること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乗数が</a:t>
            </a:r>
            <a:r>
              <a:rPr lang="en-US" altLang="ja-JP" dirty="0" smtClean="0"/>
              <a:t>10</a:t>
            </a:r>
            <a:r>
              <a:rPr lang="ja-JP" altLang="en-US" dirty="0" smtClean="0"/>
              <a:t>以上の場合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9569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51520" y="33265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Ｂ</a:t>
            </a:r>
            <a:r>
              <a:rPr lang="en-US" altLang="ja-JP" dirty="0"/>
              <a:t>(1) </a:t>
            </a:r>
            <a:r>
              <a:rPr lang="ja-JP" altLang="en-US" dirty="0"/>
              <a:t>長さの単位と</a:t>
            </a:r>
            <a:r>
              <a:rPr lang="ja-JP" altLang="en-US" dirty="0" smtClean="0"/>
              <a:t>測定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55004" y="836712"/>
            <a:ext cx="864096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/>
              <a:t>(1) </a:t>
            </a:r>
            <a:r>
              <a:rPr lang="ja-JP" altLang="en-US" dirty="0"/>
              <a:t>長さについて単位と測定の意味を理解し，長さの測定ができるようにする。</a:t>
            </a:r>
          </a:p>
          <a:p>
            <a:r>
              <a:rPr lang="ja-JP" altLang="en-US" dirty="0" smtClean="0"/>
              <a:t>ア　長さ</a:t>
            </a:r>
            <a:r>
              <a:rPr lang="ja-JP" altLang="en-US" dirty="0"/>
              <a:t>の単位（ミリメートル</a:t>
            </a:r>
            <a:r>
              <a:rPr lang="en-US" altLang="ja-JP" dirty="0"/>
              <a:t>(㎜)</a:t>
            </a:r>
            <a:r>
              <a:rPr lang="ja-JP" altLang="en-US" dirty="0" err="1"/>
              <a:t>，</a:t>
            </a:r>
            <a:r>
              <a:rPr lang="ja-JP" altLang="en-US" dirty="0"/>
              <a:t>センチメートル</a:t>
            </a:r>
            <a:r>
              <a:rPr lang="en-US" altLang="ja-JP" dirty="0"/>
              <a:t>(㎝)</a:t>
            </a:r>
            <a:r>
              <a:rPr lang="ja-JP" altLang="en-US" dirty="0" err="1"/>
              <a:t>，</a:t>
            </a:r>
            <a:r>
              <a:rPr lang="ja-JP" altLang="en-US" dirty="0"/>
              <a:t>メートル</a:t>
            </a:r>
            <a:r>
              <a:rPr lang="en-US" altLang="ja-JP" dirty="0"/>
              <a:t>(m)</a:t>
            </a:r>
            <a:r>
              <a:rPr lang="ja-JP" altLang="en-US" dirty="0"/>
              <a:t>）</a:t>
            </a:r>
            <a:r>
              <a:rPr lang="ja-JP" altLang="en-US" dirty="0" smtClean="0"/>
              <a:t>について</a:t>
            </a:r>
            <a:r>
              <a:rPr lang="ja-JP" altLang="en-US" dirty="0"/>
              <a:t>知ること。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5004" y="1700808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単位　測定のために用いる元になる大きさ</a:t>
            </a:r>
            <a:endParaRPr kumimoji="1" lang="en-US" altLang="ja-JP" dirty="0" smtClean="0"/>
          </a:p>
          <a:p>
            <a:r>
              <a:rPr lang="ja-JP" altLang="en-US" dirty="0" smtClean="0"/>
              <a:t>測定　一定の量を基準として，その量の大きさを数値化すること</a:t>
            </a:r>
            <a:endParaRPr lang="en-US" altLang="ja-JP" dirty="0" smtClean="0"/>
          </a:p>
          <a:p>
            <a:r>
              <a:rPr kumimoji="1" lang="ja-JP" altLang="en-US" dirty="0"/>
              <a:t>不変単位の</a:t>
            </a:r>
            <a:r>
              <a:rPr kumimoji="1" lang="ja-JP" altLang="en-US" dirty="0" smtClean="0"/>
              <a:t>必要性</a:t>
            </a:r>
            <a:endParaRPr kumimoji="1" lang="en-US" altLang="ja-JP" dirty="0" smtClean="0"/>
          </a:p>
          <a:p>
            <a:r>
              <a:rPr lang="ja-JP" altLang="en-US" dirty="0"/>
              <a:t>物差しを使う</a:t>
            </a:r>
            <a:r>
              <a:rPr lang="ja-JP" altLang="en-US" dirty="0" smtClean="0"/>
              <a:t>技術</a:t>
            </a:r>
            <a:endParaRPr lang="en-US" altLang="ja-JP" dirty="0" smtClean="0"/>
          </a:p>
          <a:p>
            <a:r>
              <a:rPr kumimoji="1" lang="ja-JP" altLang="en-US" dirty="0"/>
              <a:t>単位の</a:t>
            </a:r>
            <a:r>
              <a:rPr kumimoji="1" lang="ja-JP" altLang="en-US" dirty="0" smtClean="0"/>
              <a:t>選択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58488" y="3501008"/>
            <a:ext cx="8637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Ｂ</a:t>
            </a:r>
            <a:r>
              <a:rPr lang="en-US" altLang="ja-JP" dirty="0"/>
              <a:t>(2) </a:t>
            </a:r>
            <a:r>
              <a:rPr lang="ja-JP" altLang="en-US" dirty="0"/>
              <a:t>体積の単位と</a:t>
            </a:r>
            <a:r>
              <a:rPr lang="ja-JP" altLang="en-US" dirty="0" smtClean="0"/>
              <a:t>測定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251520" y="3933056"/>
            <a:ext cx="864096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/>
              <a:t>(2) </a:t>
            </a:r>
            <a:r>
              <a:rPr lang="ja-JP" altLang="en-US" dirty="0"/>
              <a:t>体積について単位と測定の意味を理解し，体積の測定ができるようにする。</a:t>
            </a:r>
          </a:p>
          <a:p>
            <a:r>
              <a:rPr lang="ja-JP" altLang="en-US" dirty="0" smtClean="0"/>
              <a:t>ア　体積</a:t>
            </a:r>
            <a:r>
              <a:rPr lang="ja-JP" altLang="en-US" dirty="0"/>
              <a:t>の単位（ミリリットル</a:t>
            </a:r>
            <a:r>
              <a:rPr lang="en-US" altLang="ja-JP" dirty="0"/>
              <a:t>(ml)</a:t>
            </a:r>
            <a:r>
              <a:rPr lang="ja-JP" altLang="en-US" dirty="0" err="1"/>
              <a:t>，</a:t>
            </a:r>
            <a:r>
              <a:rPr lang="ja-JP" altLang="en-US" dirty="0"/>
              <a:t>デシリットル</a:t>
            </a:r>
            <a:r>
              <a:rPr lang="en-US" altLang="ja-JP" dirty="0"/>
              <a:t>(dl)</a:t>
            </a:r>
            <a:r>
              <a:rPr lang="ja-JP" altLang="en-US" dirty="0" err="1"/>
              <a:t>，</a:t>
            </a:r>
            <a:r>
              <a:rPr lang="ja-JP" altLang="en-US" dirty="0"/>
              <a:t>リットル</a:t>
            </a:r>
            <a:r>
              <a:rPr lang="en-US" altLang="ja-JP" dirty="0"/>
              <a:t>(l)</a:t>
            </a:r>
            <a:r>
              <a:rPr lang="ja-JP" altLang="en-US" dirty="0"/>
              <a:t>）に</a:t>
            </a:r>
            <a:r>
              <a:rPr lang="ja-JP" altLang="en-US" dirty="0" smtClean="0"/>
              <a:t>ついて</a:t>
            </a:r>
            <a:r>
              <a:rPr lang="ja-JP" altLang="en-US" dirty="0"/>
              <a:t>知ること。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58488" y="4764053"/>
            <a:ext cx="8637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Ｂ</a:t>
            </a:r>
            <a:r>
              <a:rPr lang="en-US" altLang="ja-JP" dirty="0" smtClean="0"/>
              <a:t>(3) </a:t>
            </a:r>
            <a:r>
              <a:rPr lang="ja-JP" altLang="en-US" dirty="0" smtClean="0"/>
              <a:t>時間の単位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58488" y="5134309"/>
            <a:ext cx="863399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/>
              <a:t>(3) </a:t>
            </a:r>
            <a:r>
              <a:rPr lang="ja-JP" altLang="en-US" dirty="0"/>
              <a:t>時間について理解し，それを用いることができるようにする。</a:t>
            </a:r>
          </a:p>
          <a:p>
            <a:r>
              <a:rPr lang="ja-JP" altLang="en-US" dirty="0" smtClean="0"/>
              <a:t>ア　日</a:t>
            </a:r>
            <a:r>
              <a:rPr lang="ja-JP" altLang="en-US" dirty="0"/>
              <a:t>，時，分について知り，それらの関係を理解すること。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602128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時間　時刻のある点からある点までの感覚の大きさ</a:t>
            </a:r>
            <a:endParaRPr kumimoji="1" lang="en-US" altLang="ja-JP" dirty="0" smtClean="0"/>
          </a:p>
          <a:p>
            <a:r>
              <a:rPr lang="ja-JP" altLang="en-US" dirty="0" smtClean="0"/>
              <a:t>日，時間，分，秒の系統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2646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3142" y="2348880"/>
            <a:ext cx="86393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Wingdings" pitchFamily="2" charset="2"/>
              <a:buChar char="n"/>
            </a:pPr>
            <a:r>
              <a:rPr kumimoji="1" lang="ja-JP" altLang="en-US" dirty="0" smtClean="0"/>
              <a:t>図形を構成する要素に着目</a:t>
            </a:r>
            <a:endParaRPr kumimoji="1" lang="en-US" altLang="ja-JP" dirty="0" smtClean="0"/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n"/>
            </a:pPr>
            <a:r>
              <a:rPr lang="ja-JP" altLang="en-US" dirty="0" smtClean="0"/>
              <a:t>三角形，四角形，正方形，長方形，直角三角形</a:t>
            </a:r>
            <a:endParaRPr lang="en-US" altLang="ja-JP" dirty="0" smtClean="0"/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n"/>
            </a:pPr>
            <a:r>
              <a:rPr kumimoji="1" lang="ja-JP" altLang="en-US" dirty="0"/>
              <a:t>箱の</a:t>
            </a:r>
            <a:r>
              <a:rPr kumimoji="1" lang="ja-JP" altLang="en-US" dirty="0" smtClean="0"/>
              <a:t>形　立体図形の素地作り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ア　三角形，四角形</a:t>
            </a:r>
            <a:endParaRPr kumimoji="1" lang="en-US" altLang="ja-JP" dirty="0" smtClean="0"/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n"/>
            </a:pPr>
            <a:r>
              <a:rPr lang="en-US" altLang="ja-JP" dirty="0"/>
              <a:t>3</a:t>
            </a:r>
            <a:r>
              <a:rPr lang="ja-JP" altLang="en-US" dirty="0"/>
              <a:t>本</a:t>
            </a:r>
            <a:r>
              <a:rPr lang="ja-JP" altLang="en-US" dirty="0" smtClean="0"/>
              <a:t>の直線で囲まれた図形</a:t>
            </a:r>
            <a:endParaRPr lang="en-US" altLang="ja-JP" dirty="0" smtClean="0"/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n"/>
            </a:pPr>
            <a:r>
              <a:rPr kumimoji="1" lang="ja-JP" altLang="en-US" dirty="0"/>
              <a:t>頂点の数</a:t>
            </a:r>
            <a:r>
              <a:rPr kumimoji="1" lang="ja-JP" altLang="en-US" dirty="0" smtClean="0"/>
              <a:t>も着目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イ　正方形，長方形と直角三角形</a:t>
            </a:r>
            <a:endParaRPr kumimoji="1" lang="en-US" altLang="ja-JP" dirty="0" smtClean="0"/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n"/>
            </a:pPr>
            <a:r>
              <a:rPr lang="ja-JP" altLang="en-US" dirty="0" smtClean="0"/>
              <a:t>意味，性質，特徴</a:t>
            </a:r>
            <a:endParaRPr lang="en-US" altLang="ja-JP" dirty="0" smtClean="0"/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n"/>
            </a:pPr>
            <a:r>
              <a:rPr kumimoji="1" lang="en-US" altLang="ja-JP" dirty="0" smtClean="0"/>
              <a:t>4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辺の長さが等しく，</a:t>
            </a:r>
            <a:r>
              <a:rPr kumimoji="1" lang="en-US" altLang="ja-JP" dirty="0" smtClean="0"/>
              <a:t>4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角が直角</a:t>
            </a:r>
            <a:endParaRPr kumimoji="1" lang="en-US" altLang="ja-JP" dirty="0" smtClean="0"/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n"/>
            </a:pPr>
            <a:r>
              <a:rPr lang="ja-JP" altLang="en-US" dirty="0"/>
              <a:t>正方形や長方形</a:t>
            </a:r>
            <a:r>
              <a:rPr lang="ja-JP" altLang="en-US" dirty="0" smtClean="0"/>
              <a:t>を対角線で切る</a:t>
            </a:r>
            <a:endParaRPr lang="en-US" altLang="ja-JP" dirty="0" smtClean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251520" y="188640"/>
            <a:ext cx="8640960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/>
              <a:t>〔</a:t>
            </a:r>
            <a:r>
              <a:rPr lang="ja-JP" altLang="en-US" dirty="0"/>
              <a:t>Ｃ 図形</a:t>
            </a:r>
            <a:r>
              <a:rPr lang="en-US" altLang="ja-JP" dirty="0"/>
              <a:t>〕</a:t>
            </a:r>
          </a:p>
          <a:p>
            <a:r>
              <a:rPr lang="ja-JP" altLang="en-US" dirty="0"/>
              <a:t>Ｃ</a:t>
            </a:r>
            <a:r>
              <a:rPr lang="en-US" altLang="ja-JP" dirty="0"/>
              <a:t>(1) </a:t>
            </a:r>
            <a:r>
              <a:rPr lang="ja-JP" altLang="en-US" dirty="0"/>
              <a:t>三角形や四角形などの図形</a:t>
            </a:r>
          </a:p>
          <a:p>
            <a:r>
              <a:rPr lang="ja-JP" altLang="en-US" dirty="0"/>
              <a:t>ものの形についての観察や構成などの活動を通して，図形を構成する要素に着目し，図形について理解できるようにする。</a:t>
            </a:r>
          </a:p>
          <a:p>
            <a:r>
              <a:rPr lang="ja-JP" altLang="en-US" dirty="0"/>
              <a:t>ア三角形，四角形について知ること。</a:t>
            </a:r>
          </a:p>
          <a:p>
            <a:r>
              <a:rPr lang="ja-JP" altLang="en-US" dirty="0"/>
              <a:t>イ正方形，長方形，直角三角形について知ること。</a:t>
            </a:r>
          </a:p>
          <a:p>
            <a:r>
              <a:rPr lang="ja-JP" altLang="en-US" dirty="0"/>
              <a:t>ウ箱の形をしたものについて知ること。</a:t>
            </a:r>
          </a:p>
        </p:txBody>
      </p:sp>
    </p:spTree>
    <p:extLst>
      <p:ext uri="{BB962C8B-B14F-4D97-AF65-F5344CB8AC3E}">
        <p14:creationId xmlns:p14="http://schemas.microsoft.com/office/powerpoint/2010/main" val="288757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99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65" y="44624"/>
            <a:ext cx="4431125" cy="68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61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02"/>
            <a:ext cx="4499992" cy="68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" y="1"/>
            <a:ext cx="4518837" cy="691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396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1520" y="90872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ウ　箱の形</a:t>
            </a:r>
          </a:p>
          <a:p>
            <a:r>
              <a:rPr lang="ja-JP" altLang="en-US" dirty="0"/>
              <a:t>頂点，面，辺に着目</a:t>
            </a:r>
          </a:p>
          <a:p>
            <a:r>
              <a:rPr lang="ja-JP" altLang="en-US" dirty="0"/>
              <a:t>面の形⇒正方形，長方形</a:t>
            </a:r>
          </a:p>
          <a:p>
            <a:r>
              <a:rPr lang="ja-JP" altLang="en-US" dirty="0"/>
              <a:t>面と面の間に辺，辺と辺の端は頂点</a:t>
            </a:r>
          </a:p>
          <a:p>
            <a:r>
              <a:rPr lang="ja-JP" altLang="en-US" dirty="0"/>
              <a:t>箱の形の構成　立体図形は平面図形によって構成されている</a:t>
            </a:r>
          </a:p>
        </p:txBody>
      </p:sp>
    </p:spTree>
    <p:extLst>
      <p:ext uri="{BB962C8B-B14F-4D97-AF65-F5344CB8AC3E}">
        <p14:creationId xmlns:p14="http://schemas.microsoft.com/office/powerpoint/2010/main" val="222407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332656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</a:t>
            </a:r>
            <a:r>
              <a:rPr kumimoji="1" lang="ja-JP" altLang="en-US" dirty="0" smtClean="0"/>
              <a:t>　数量関係</a:t>
            </a:r>
            <a:endParaRPr kumimoji="1" lang="en-US" altLang="ja-JP" dirty="0" smtClean="0"/>
          </a:p>
          <a:p>
            <a:pPr>
              <a:buClr>
                <a:srgbClr val="00B0F0"/>
              </a:buClr>
            </a:pPr>
            <a:r>
              <a:rPr lang="en-US" altLang="ja-JP" dirty="0"/>
              <a:t>D(1</a:t>
            </a:r>
            <a:r>
              <a:rPr lang="en-US" altLang="ja-JP" dirty="0" smtClean="0"/>
              <a:t>)</a:t>
            </a:r>
            <a:r>
              <a:rPr lang="ja-JP" altLang="en-US" dirty="0" smtClean="0"/>
              <a:t>　加法と減法の相互関係</a:t>
            </a:r>
            <a:endParaRPr lang="en-US" altLang="ja-JP" dirty="0" smtClean="0"/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n"/>
            </a:pP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＋</a:t>
            </a:r>
            <a:r>
              <a:rPr kumimoji="1" lang="en-US" altLang="ja-JP" dirty="0" smtClean="0"/>
              <a:t>B=C</a:t>
            </a:r>
            <a:r>
              <a:rPr kumimoji="1" lang="ja-JP" altLang="en-US" dirty="0" smtClean="0"/>
              <a:t>の相互関係</a:t>
            </a:r>
            <a:endParaRPr kumimoji="1" lang="en-US" altLang="ja-JP" dirty="0" smtClean="0"/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n"/>
            </a:pPr>
            <a:r>
              <a:rPr lang="ja-JP" altLang="en-US" dirty="0" smtClean="0"/>
              <a:t>場面状況を言葉</a:t>
            </a:r>
            <a:r>
              <a:rPr lang="ja-JP" altLang="en-US" dirty="0"/>
              <a:t>で</a:t>
            </a:r>
            <a:r>
              <a:rPr lang="ja-JP" altLang="en-US" dirty="0" smtClean="0"/>
              <a:t>説明し，式で答えさせる</a:t>
            </a:r>
            <a:endParaRPr lang="en-US" altLang="ja-JP" dirty="0" smtClean="0"/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n"/>
            </a:pPr>
            <a:r>
              <a:rPr kumimoji="1" lang="ja-JP" altLang="en-US" dirty="0"/>
              <a:t>式</a:t>
            </a:r>
            <a:r>
              <a:rPr kumimoji="1" lang="ja-JP" altLang="en-US" dirty="0" smtClean="0"/>
              <a:t>が事柄や数量の関係を簡潔に示す</a:t>
            </a:r>
            <a:endParaRPr kumimoji="1" lang="en-US" altLang="ja-JP" dirty="0" smtClean="0"/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n"/>
            </a:pPr>
            <a:r>
              <a:rPr lang="ja-JP" altLang="en-US" dirty="0" smtClean="0"/>
              <a:t>逆思考の難しさ</a:t>
            </a:r>
            <a:endParaRPr lang="en-US" altLang="ja-JP" dirty="0" smtClean="0"/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n"/>
            </a:pPr>
            <a:r>
              <a:rPr lang="ja-JP" altLang="en-US" dirty="0" smtClean="0"/>
              <a:t>図の指導　具体物を抽象化したものに　実感的理解</a:t>
            </a:r>
            <a:endParaRPr lang="en-US" altLang="ja-JP" dirty="0" smtClean="0"/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n"/>
            </a:pPr>
            <a:r>
              <a:rPr lang="ja-JP" altLang="en-US" dirty="0"/>
              <a:t>思考の</a:t>
            </a:r>
            <a:r>
              <a:rPr lang="ja-JP" altLang="en-US" dirty="0" smtClean="0"/>
              <a:t>道具，説明の道具</a:t>
            </a:r>
            <a:endParaRPr lang="en-US" altLang="ja-JP" dirty="0" smtClean="0"/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n"/>
            </a:pPr>
            <a:r>
              <a:rPr lang="ja-JP" altLang="en-US" dirty="0" smtClean="0"/>
              <a:t>考える，読み取る，説明する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D(2)</a:t>
            </a:r>
            <a:r>
              <a:rPr lang="ja-JP" altLang="en-US" dirty="0" smtClean="0"/>
              <a:t>　乗法の式</a:t>
            </a:r>
            <a:endParaRPr lang="en-US" altLang="ja-JP" dirty="0" smtClean="0"/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n"/>
            </a:pPr>
            <a:r>
              <a:rPr lang="ja-JP" altLang="en-US" dirty="0"/>
              <a:t>かけ算の場面</a:t>
            </a:r>
            <a:r>
              <a:rPr lang="ja-JP" altLang="en-US" dirty="0" smtClean="0"/>
              <a:t>を式で表す</a:t>
            </a:r>
            <a:endParaRPr lang="en-US" altLang="ja-JP" dirty="0" smtClean="0"/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n"/>
            </a:pPr>
            <a:r>
              <a:rPr lang="ja-JP" altLang="en-US" dirty="0"/>
              <a:t>式</a:t>
            </a:r>
            <a:r>
              <a:rPr lang="ja-JP" altLang="en-US" dirty="0" smtClean="0"/>
              <a:t>を場面に即して読み取る</a:t>
            </a:r>
            <a:endParaRPr lang="en-US" altLang="ja-JP" dirty="0" smtClean="0"/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n"/>
            </a:pPr>
            <a:r>
              <a:rPr lang="ja-JP" altLang="en-US" dirty="0"/>
              <a:t>式を</a:t>
            </a:r>
            <a:r>
              <a:rPr lang="ja-JP" altLang="en-US" dirty="0" smtClean="0"/>
              <a:t>読み取って図や具体物に表す</a:t>
            </a:r>
            <a:endParaRPr lang="en-US" altLang="ja-JP" dirty="0" smtClean="0"/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n"/>
            </a:pPr>
            <a:r>
              <a:rPr lang="ja-JP" altLang="en-US" dirty="0" smtClean="0"/>
              <a:t>文章表現，図を用いた表現，具体物を用いた表現</a:t>
            </a:r>
            <a:endParaRPr lang="en-US" altLang="ja-JP" dirty="0" smtClean="0"/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n"/>
            </a:pPr>
            <a:r>
              <a:rPr lang="ja-JP" altLang="en-US" dirty="0"/>
              <a:t>式の簡潔</a:t>
            </a:r>
            <a:r>
              <a:rPr lang="ja-JP" altLang="en-US" dirty="0" smtClean="0"/>
              <a:t>さ，明瞭さ</a:t>
            </a:r>
            <a:endParaRPr lang="en-US" altLang="ja-JP" dirty="0" smtClean="0"/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n"/>
            </a:pPr>
            <a:r>
              <a:rPr lang="ja-JP" altLang="en-US" dirty="0"/>
              <a:t>式の</a:t>
            </a:r>
            <a:r>
              <a:rPr lang="ja-JP" altLang="en-US" dirty="0" smtClean="0"/>
              <a:t>読み取り⇒問題作りへ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D(3)</a:t>
            </a:r>
            <a:r>
              <a:rPr lang="ja-JP" altLang="en-US" dirty="0" smtClean="0"/>
              <a:t>　簡単な表やグラフ</a:t>
            </a:r>
            <a:endParaRPr lang="en-US" altLang="ja-JP" dirty="0" smtClean="0"/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n"/>
            </a:pPr>
            <a:r>
              <a:rPr lang="ja-JP" altLang="en-US" dirty="0"/>
              <a:t>身の回りの数量</a:t>
            </a:r>
            <a:r>
              <a:rPr lang="ja-JP" altLang="en-US" dirty="0" smtClean="0"/>
              <a:t>を分類整理⇒表やグラフへ</a:t>
            </a:r>
            <a:endParaRPr lang="en-US" altLang="ja-JP" dirty="0" smtClean="0"/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n"/>
            </a:pPr>
            <a:r>
              <a:rPr lang="ja-JP" altLang="en-US" dirty="0"/>
              <a:t>特徴の読み取りの</a:t>
            </a:r>
            <a:r>
              <a:rPr lang="ja-JP" altLang="en-US" dirty="0" smtClean="0"/>
              <a:t>重視</a:t>
            </a:r>
            <a:endParaRPr lang="en-US" altLang="ja-JP" dirty="0" smtClean="0"/>
          </a:p>
          <a:p>
            <a:pPr marL="285750" indent="-285750">
              <a:buClr>
                <a:srgbClr val="00B0F0"/>
              </a:buClr>
              <a:buFont typeface="Wingdings" pitchFamily="2" charset="2"/>
              <a:buChar char="n"/>
            </a:pPr>
            <a:r>
              <a:rPr lang="ja-JP" altLang="en-US"/>
              <a:t>分類すること</a:t>
            </a:r>
            <a:r>
              <a:rPr lang="ja-JP" altLang="en-US" smtClean="0"/>
              <a:t>のよさ　大きさが比べやすい　違いを読み取りやすい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063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269</Words>
  <Application>Microsoft Office PowerPoint</Application>
  <PresentationFormat>画面に合わせる (4:3)</PresentationFormat>
  <Paragraphs>121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goto_manabu</dc:creator>
  <cp:lastModifiedBy>後藤学</cp:lastModifiedBy>
  <cp:revision>8</cp:revision>
  <cp:lastPrinted>2012-10-11T23:30:07Z</cp:lastPrinted>
  <dcterms:created xsi:type="dcterms:W3CDTF">2012-10-09T03:59:39Z</dcterms:created>
  <dcterms:modified xsi:type="dcterms:W3CDTF">2014-10-14T14:32:44Z</dcterms:modified>
</cp:coreProperties>
</file>