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1" r:id="rId1"/>
  </p:sldMasterIdLst>
  <p:notesMasterIdLst>
    <p:notesMasterId r:id="rId13"/>
  </p:notesMasterIdLst>
  <p:handoutMasterIdLst>
    <p:handoutMasterId r:id="rId14"/>
  </p:handoutMasterIdLst>
  <p:sldIdLst>
    <p:sldId id="264" r:id="rId2"/>
    <p:sldId id="260" r:id="rId3"/>
    <p:sldId id="261" r:id="rId4"/>
    <p:sldId id="259" r:id="rId5"/>
    <p:sldId id="262" r:id="rId6"/>
    <p:sldId id="263" r:id="rId7"/>
    <p:sldId id="265" r:id="rId8"/>
    <p:sldId id="267" r:id="rId9"/>
    <p:sldId id="270" r:id="rId10"/>
    <p:sldId id="268" r:id="rId11"/>
    <p:sldId id="266" r:id="rId12"/>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33CC"/>
    <a:srgbClr val="00FFFF"/>
    <a:srgbClr val="FFCC66"/>
    <a:srgbClr val="FF5050"/>
    <a:srgbClr val="66FF33"/>
    <a:srgbClr val="FFFFCC"/>
    <a:srgbClr val="CCFFFF"/>
    <a:srgbClr val="000066"/>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1" autoAdjust="0"/>
    <p:restoredTop sz="93069" autoAdjust="0"/>
  </p:normalViewPr>
  <p:slideViewPr>
    <p:cSldViewPr>
      <p:cViewPr varScale="1">
        <p:scale>
          <a:sx n="104" d="100"/>
          <a:sy n="104" d="100"/>
        </p:scale>
        <p:origin x="-170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84" d="100"/>
          <a:sy n="84" d="100"/>
        </p:scale>
        <p:origin x="382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46083" name="Rectangle 3"/>
          <p:cNvSpPr>
            <a:spLocks noGrp="1" noChangeArrowheads="1"/>
          </p:cNvSpPr>
          <p:nvPr>
            <p:ph type="dt" sz="quarter" idx="1"/>
          </p:nvPr>
        </p:nvSpPr>
        <p:spPr bwMode="auto">
          <a:xfrm>
            <a:off x="3815373" y="0"/>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ja-JP"/>
          </a:p>
        </p:txBody>
      </p:sp>
      <p:sp>
        <p:nvSpPr>
          <p:cNvPr id="46084" name="Rectangle 4"/>
          <p:cNvSpPr>
            <a:spLocks noGrp="1" noChangeArrowheads="1"/>
          </p:cNvSpPr>
          <p:nvPr>
            <p:ph type="ftr" sz="quarter" idx="2"/>
          </p:nvPr>
        </p:nvSpPr>
        <p:spPr bwMode="auto">
          <a:xfrm>
            <a:off x="0" y="9371285"/>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ja-JP"/>
          </a:p>
        </p:txBody>
      </p:sp>
      <p:sp>
        <p:nvSpPr>
          <p:cNvPr id="46085" name="Rectangle 5"/>
          <p:cNvSpPr>
            <a:spLocks noGrp="1" noChangeArrowheads="1"/>
          </p:cNvSpPr>
          <p:nvPr>
            <p:ph type="sldNum" sz="quarter" idx="3"/>
          </p:nvPr>
        </p:nvSpPr>
        <p:spPr bwMode="auto">
          <a:xfrm>
            <a:off x="3815373" y="9371285"/>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C8B22F9-A8A0-43A5-A4F5-1439345BAD02}" type="slidenum">
              <a:rPr lang="en-US" altLang="ja-JP"/>
              <a:pPr/>
              <a:t>‹#›</a:t>
            </a:fld>
            <a:endParaRPr lang="en-US" altLang="ja-JP"/>
          </a:p>
        </p:txBody>
      </p:sp>
    </p:spTree>
    <p:extLst>
      <p:ext uri="{BB962C8B-B14F-4D97-AF65-F5344CB8AC3E}">
        <p14:creationId xmlns:p14="http://schemas.microsoft.com/office/powerpoint/2010/main" val="33967473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25603" name="Rectangle 3"/>
          <p:cNvSpPr>
            <a:spLocks noGrp="1" noChangeArrowheads="1"/>
          </p:cNvSpPr>
          <p:nvPr>
            <p:ph type="dt" idx="1"/>
          </p:nvPr>
        </p:nvSpPr>
        <p:spPr bwMode="auto">
          <a:xfrm>
            <a:off x="3815373" y="0"/>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ja-JP"/>
          </a:p>
        </p:txBody>
      </p:sp>
      <p:sp>
        <p:nvSpPr>
          <p:cNvPr id="25604" name="Rectangle 4"/>
          <p:cNvSpPr>
            <a:spLocks noGrp="1" noRot="1" noChangeAspect="1" noChangeArrowheads="1" noTextEdit="1"/>
          </p:cNvSpPr>
          <p:nvPr>
            <p:ph type="sldImg" idx="2"/>
          </p:nvPr>
        </p:nvSpPr>
        <p:spPr bwMode="auto">
          <a:xfrm>
            <a:off x="901700" y="739775"/>
            <a:ext cx="4932363" cy="37004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5605" name="Rectangle 5"/>
          <p:cNvSpPr>
            <a:spLocks noGrp="1" noChangeArrowheads="1"/>
          </p:cNvSpPr>
          <p:nvPr>
            <p:ph type="body" sz="quarter" idx="3"/>
          </p:nvPr>
        </p:nvSpPr>
        <p:spPr bwMode="auto">
          <a:xfrm>
            <a:off x="673577" y="4686499"/>
            <a:ext cx="5388610" cy="4439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5606" name="Rectangle 6"/>
          <p:cNvSpPr>
            <a:spLocks noGrp="1" noChangeArrowheads="1"/>
          </p:cNvSpPr>
          <p:nvPr>
            <p:ph type="ftr" sz="quarter" idx="4"/>
          </p:nvPr>
        </p:nvSpPr>
        <p:spPr bwMode="auto">
          <a:xfrm>
            <a:off x="0" y="9371285"/>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ja-JP"/>
          </a:p>
        </p:txBody>
      </p:sp>
      <p:sp>
        <p:nvSpPr>
          <p:cNvPr id="25607" name="Rectangle 7"/>
          <p:cNvSpPr>
            <a:spLocks noGrp="1" noChangeArrowheads="1"/>
          </p:cNvSpPr>
          <p:nvPr>
            <p:ph type="sldNum" sz="quarter" idx="5"/>
          </p:nvPr>
        </p:nvSpPr>
        <p:spPr bwMode="auto">
          <a:xfrm>
            <a:off x="3815373" y="9371285"/>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66B0804-9D1A-4B2C-BAC3-14EE463432B8}" type="slidenum">
              <a:rPr lang="en-US" altLang="ja-JP"/>
              <a:pPr/>
              <a:t>‹#›</a:t>
            </a:fld>
            <a:endParaRPr lang="en-US" altLang="ja-JP"/>
          </a:p>
        </p:txBody>
      </p:sp>
    </p:spTree>
    <p:extLst>
      <p:ext uri="{BB962C8B-B14F-4D97-AF65-F5344CB8AC3E}">
        <p14:creationId xmlns:p14="http://schemas.microsoft.com/office/powerpoint/2010/main" val="391480570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normAutofit/>
          </a:bodyPr>
          <a:lstStyle>
            <a:lvl1pPr>
              <a:defRPr sz="3600"/>
            </a:lvl1pPr>
          </a:lstStyle>
          <a:p>
            <a:r>
              <a:rPr kumimoji="1" lang="ja-JP" altLang="en-US" dirty="0"/>
              <a:t>マスター タイトルの書式設定</a:t>
            </a:r>
          </a:p>
        </p:txBody>
      </p:sp>
      <p:sp>
        <p:nvSpPr>
          <p:cNvPr id="3" name="サブタイトル 2"/>
          <p:cNvSpPr>
            <a:spLocks noGrp="1"/>
          </p:cNvSpPr>
          <p:nvPr>
            <p:ph type="subTitle" idx="1" hasCustomPrompt="1"/>
          </p:nvPr>
        </p:nvSpPr>
        <p:spPr>
          <a:xfrm>
            <a:off x="1371600" y="3886200"/>
            <a:ext cx="6400800" cy="1703040"/>
          </a:xfrm>
        </p:spPr>
        <p:txBody>
          <a:bodyPr>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a:t>相模女子大学学芸学部</a:t>
            </a:r>
          </a:p>
          <a:p>
            <a:r>
              <a:rPr kumimoji="1" lang="ja-JP" altLang="en-US" dirty="0"/>
              <a:t>後　藤　学</a:t>
            </a:r>
          </a:p>
          <a:p>
            <a:r>
              <a:rPr kumimoji="1" lang="en-US" altLang="ja-JP" dirty="0"/>
              <a:t>mgoto@ms3.omn.ne.jp</a:t>
            </a:r>
            <a:endParaRPr kumimoji="1" lang="ja-JP" altLang="en-US" dirty="0"/>
          </a:p>
        </p:txBody>
      </p:sp>
      <p:sp>
        <p:nvSpPr>
          <p:cNvPr id="6" name="スライド番号プレースホルダー 5"/>
          <p:cNvSpPr>
            <a:spLocks noGrp="1"/>
          </p:cNvSpPr>
          <p:nvPr>
            <p:ph type="sldNum" sz="quarter" idx="12"/>
          </p:nvPr>
        </p:nvSpPr>
        <p:spPr/>
        <p:txBody>
          <a:bodyPr/>
          <a:lstStyle/>
          <a:p>
            <a:fld id="{CCD22AFC-8838-4B47-B6DB-E212CCFBB28B}" type="slidenum">
              <a:rPr lang="en-US" altLang="ja-JP" smtClean="0"/>
              <a:pPr/>
              <a:t>‹#›</a:t>
            </a:fld>
            <a:endParaRPr lang="en-US" altLang="ja-JP"/>
          </a:p>
        </p:txBody>
      </p:sp>
      <p:pic>
        <p:nvPicPr>
          <p:cNvPr id="8" name="Picture 4" descr="rogo_blu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59832" y="252412"/>
            <a:ext cx="3240088" cy="173513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1" descr="rogo_JE"/>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3850" y="6237288"/>
            <a:ext cx="1800225" cy="447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6451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フッター プレースホルダー 4"/>
          <p:cNvSpPr>
            <a:spLocks noGrp="1"/>
          </p:cNvSpPr>
          <p:nvPr>
            <p:ph type="ftr" sz="quarter" idx="11"/>
          </p:nvPr>
        </p:nvSpPr>
        <p:spPr/>
        <p:txBody>
          <a:bodyPr/>
          <a:lstStyle/>
          <a:p>
            <a:endParaRPr lang="en-US"/>
          </a:p>
        </p:txBody>
      </p:sp>
      <p:sp>
        <p:nvSpPr>
          <p:cNvPr id="6" name="スライド番号プレースホルダー 5"/>
          <p:cNvSpPr>
            <a:spLocks noGrp="1"/>
          </p:cNvSpPr>
          <p:nvPr>
            <p:ph type="sldNum" sz="quarter" idx="12"/>
          </p:nvPr>
        </p:nvSpPr>
        <p:spPr/>
        <p:txBody>
          <a:bodyPr/>
          <a:lstStyle/>
          <a:p>
            <a:fld id="{45B0AF38-ED1C-4EE2-ADE5-368658346148}" type="slidenum">
              <a:rPr lang="en-US" altLang="ja-JP" smtClean="0"/>
              <a:pPr/>
              <a:t>‹#›</a:t>
            </a:fld>
            <a:endParaRPr lang="en-US" altLang="ja-JP"/>
          </a:p>
        </p:txBody>
      </p:sp>
    </p:spTree>
    <p:extLst>
      <p:ext uri="{BB962C8B-B14F-4D97-AF65-F5344CB8AC3E}">
        <p14:creationId xmlns:p14="http://schemas.microsoft.com/office/powerpoint/2010/main" val="2075693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フッター プレースホルダー 4"/>
          <p:cNvSpPr>
            <a:spLocks noGrp="1"/>
          </p:cNvSpPr>
          <p:nvPr>
            <p:ph type="ftr" sz="quarter" idx="11"/>
          </p:nvPr>
        </p:nvSpPr>
        <p:spPr/>
        <p:txBody>
          <a:bodyPr/>
          <a:lstStyle/>
          <a:p>
            <a:endParaRPr lang="en-US"/>
          </a:p>
        </p:txBody>
      </p:sp>
      <p:sp>
        <p:nvSpPr>
          <p:cNvPr id="6" name="スライド番号プレースホルダー 5"/>
          <p:cNvSpPr>
            <a:spLocks noGrp="1"/>
          </p:cNvSpPr>
          <p:nvPr>
            <p:ph type="sldNum" sz="quarter" idx="12"/>
          </p:nvPr>
        </p:nvSpPr>
        <p:spPr/>
        <p:txBody>
          <a:bodyPr/>
          <a:lstStyle/>
          <a:p>
            <a:fld id="{84F611AE-5208-4422-9C30-18E294309B26}" type="slidenum">
              <a:rPr lang="en-US" altLang="ja-JP" smtClean="0"/>
              <a:pPr/>
              <a:t>‹#›</a:t>
            </a:fld>
            <a:endParaRPr lang="en-US" altLang="ja-JP"/>
          </a:p>
        </p:txBody>
      </p:sp>
    </p:spTree>
    <p:extLst>
      <p:ext uri="{BB962C8B-B14F-4D97-AF65-F5344CB8AC3E}">
        <p14:creationId xmlns:p14="http://schemas.microsoft.com/office/powerpoint/2010/main" val="1001002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309"/>
            <a:ext cx="8229600" cy="973419"/>
          </a:xfrm>
        </p:spPr>
        <p:txBody>
          <a:bodyPr>
            <a:normAutofit/>
          </a:bodyPr>
          <a:lstStyle>
            <a:lvl1pPr>
              <a:defRPr sz="3600"/>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457200" y="1124744"/>
            <a:ext cx="8229600" cy="5112568"/>
          </a:xfrm>
        </p:spPr>
        <p:txBody>
          <a:bodyPr/>
          <a:lstStyle>
            <a:lvl1pPr marL="457200" indent="-457200">
              <a:buClr>
                <a:srgbClr val="FF0000"/>
              </a:buClr>
              <a:buFont typeface="Wingdings" panose="05000000000000000000" pitchFamily="2" charset="2"/>
              <a:buChar char="n"/>
              <a:defRPr sz="2800"/>
            </a:lvl1pPr>
            <a:lvl2pPr marL="742950" indent="-285750">
              <a:buClr>
                <a:srgbClr val="00B0F0"/>
              </a:buClr>
              <a:buSzPct val="80000"/>
              <a:buFont typeface="Wingdings" panose="05000000000000000000" pitchFamily="2" charset="2"/>
              <a:buChar char="u"/>
              <a:defRPr sz="2500"/>
            </a:lvl2pPr>
            <a:lvl3pPr marL="1143000" indent="-228600">
              <a:buClr>
                <a:schemeClr val="accent6"/>
              </a:buClr>
              <a:buSzPct val="60000"/>
              <a:buFont typeface="Wingdings" panose="05000000000000000000" pitchFamily="2" charset="2"/>
              <a:buChar char="l"/>
              <a:defRPr sz="2200"/>
            </a:lvl3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ー 5"/>
          <p:cNvSpPr>
            <a:spLocks noGrp="1"/>
          </p:cNvSpPr>
          <p:nvPr>
            <p:ph type="sldNum" sz="quarter" idx="12"/>
          </p:nvPr>
        </p:nvSpPr>
        <p:spPr/>
        <p:txBody>
          <a:bodyPr/>
          <a:lstStyle/>
          <a:p>
            <a:fld id="{08AD9FC3-80BE-4E51-9FE6-EAD45F3D239D}" type="slidenum">
              <a:rPr lang="en-US" altLang="ja-JP" smtClean="0"/>
              <a:pPr/>
              <a:t>‹#›</a:t>
            </a:fld>
            <a:endParaRPr lang="en-US" altLang="ja-JP" dirty="0"/>
          </a:p>
        </p:txBody>
      </p:sp>
      <p:cxnSp>
        <p:nvCxnSpPr>
          <p:cNvPr id="8" name="直線コネクタ 7"/>
          <p:cNvCxnSpPr/>
          <p:nvPr userDrawn="1"/>
        </p:nvCxnSpPr>
        <p:spPr>
          <a:xfrm>
            <a:off x="251520" y="980728"/>
            <a:ext cx="864096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8099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5" name="フッター プレースホルダー 4"/>
          <p:cNvSpPr>
            <a:spLocks noGrp="1"/>
          </p:cNvSpPr>
          <p:nvPr>
            <p:ph type="ftr" sz="quarter" idx="11"/>
          </p:nvPr>
        </p:nvSpPr>
        <p:spPr/>
        <p:txBody>
          <a:bodyPr/>
          <a:lstStyle/>
          <a:p>
            <a:endParaRPr lang="en-US"/>
          </a:p>
        </p:txBody>
      </p:sp>
      <p:sp>
        <p:nvSpPr>
          <p:cNvPr id="6" name="スライド番号プレースホルダー 5"/>
          <p:cNvSpPr>
            <a:spLocks noGrp="1"/>
          </p:cNvSpPr>
          <p:nvPr>
            <p:ph type="sldNum" sz="quarter" idx="12"/>
          </p:nvPr>
        </p:nvSpPr>
        <p:spPr/>
        <p:txBody>
          <a:bodyPr/>
          <a:lstStyle/>
          <a:p>
            <a:fld id="{0D3EC41D-DFCE-4CFF-AA6F-8AF9B9D102F6}" type="slidenum">
              <a:rPr lang="en-US" altLang="ja-JP" smtClean="0"/>
              <a:pPr/>
              <a:t>‹#›</a:t>
            </a:fld>
            <a:endParaRPr lang="en-US" altLang="ja-JP"/>
          </a:p>
        </p:txBody>
      </p:sp>
    </p:spTree>
    <p:extLst>
      <p:ext uri="{BB962C8B-B14F-4D97-AF65-F5344CB8AC3E}">
        <p14:creationId xmlns:p14="http://schemas.microsoft.com/office/powerpoint/2010/main" val="482632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11"/>
          </p:nvPr>
        </p:nvSpPr>
        <p:spPr/>
        <p:txBody>
          <a:bodyPr/>
          <a:lstStyle/>
          <a:p>
            <a:endParaRPr lang="en-US"/>
          </a:p>
        </p:txBody>
      </p:sp>
      <p:sp>
        <p:nvSpPr>
          <p:cNvPr id="7" name="スライド番号プレースホルダー 6"/>
          <p:cNvSpPr>
            <a:spLocks noGrp="1"/>
          </p:cNvSpPr>
          <p:nvPr>
            <p:ph type="sldNum" sz="quarter" idx="12"/>
          </p:nvPr>
        </p:nvSpPr>
        <p:spPr/>
        <p:txBody>
          <a:bodyPr/>
          <a:lstStyle/>
          <a:p>
            <a:fld id="{5D94DAFB-BA97-4692-A2E8-601F9B0952EE}" type="slidenum">
              <a:rPr lang="en-US" altLang="ja-JP" smtClean="0"/>
              <a:pPr/>
              <a:t>‹#›</a:t>
            </a:fld>
            <a:endParaRPr lang="en-US" altLang="ja-JP"/>
          </a:p>
        </p:txBody>
      </p:sp>
    </p:spTree>
    <p:extLst>
      <p:ext uri="{BB962C8B-B14F-4D97-AF65-F5344CB8AC3E}">
        <p14:creationId xmlns:p14="http://schemas.microsoft.com/office/powerpoint/2010/main" val="694988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8" name="フッター プレースホルダー 7"/>
          <p:cNvSpPr>
            <a:spLocks noGrp="1"/>
          </p:cNvSpPr>
          <p:nvPr>
            <p:ph type="ftr" sz="quarter" idx="11"/>
          </p:nvPr>
        </p:nvSpPr>
        <p:spPr/>
        <p:txBody>
          <a:bodyPr/>
          <a:lstStyle/>
          <a:p>
            <a:endParaRPr lang="en-US"/>
          </a:p>
        </p:txBody>
      </p:sp>
      <p:sp>
        <p:nvSpPr>
          <p:cNvPr id="9" name="スライド番号プレースホルダー 8"/>
          <p:cNvSpPr>
            <a:spLocks noGrp="1"/>
          </p:cNvSpPr>
          <p:nvPr>
            <p:ph type="sldNum" sz="quarter" idx="12"/>
          </p:nvPr>
        </p:nvSpPr>
        <p:spPr/>
        <p:txBody>
          <a:bodyPr/>
          <a:lstStyle/>
          <a:p>
            <a:fld id="{705FF9EF-C44F-4063-A16B-D08CEF90B5D9}" type="slidenum">
              <a:rPr lang="en-US" altLang="ja-JP" smtClean="0"/>
              <a:pPr/>
              <a:t>‹#›</a:t>
            </a:fld>
            <a:endParaRPr lang="en-US" altLang="ja-JP"/>
          </a:p>
        </p:txBody>
      </p:sp>
    </p:spTree>
    <p:extLst>
      <p:ext uri="{BB962C8B-B14F-4D97-AF65-F5344CB8AC3E}">
        <p14:creationId xmlns:p14="http://schemas.microsoft.com/office/powerpoint/2010/main" val="1463676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4" name="フッター プレースホルダー 3"/>
          <p:cNvSpPr>
            <a:spLocks noGrp="1"/>
          </p:cNvSpPr>
          <p:nvPr>
            <p:ph type="ftr" sz="quarter" idx="11"/>
          </p:nvPr>
        </p:nvSpPr>
        <p:spPr/>
        <p:txBody>
          <a:bodyPr/>
          <a:lstStyle/>
          <a:p>
            <a:endParaRPr lang="en-US"/>
          </a:p>
        </p:txBody>
      </p:sp>
      <p:sp>
        <p:nvSpPr>
          <p:cNvPr id="5" name="スライド番号プレースホルダー 4"/>
          <p:cNvSpPr>
            <a:spLocks noGrp="1"/>
          </p:cNvSpPr>
          <p:nvPr>
            <p:ph type="sldNum" sz="quarter" idx="12"/>
          </p:nvPr>
        </p:nvSpPr>
        <p:spPr/>
        <p:txBody>
          <a:bodyPr/>
          <a:lstStyle/>
          <a:p>
            <a:fld id="{FA4D6EE2-4768-4882-A504-34C49BF85FF5}" type="slidenum">
              <a:rPr lang="en-US" altLang="ja-JP" smtClean="0"/>
              <a:pPr/>
              <a:t>‹#›</a:t>
            </a:fld>
            <a:endParaRPr lang="en-US" altLang="ja-JP"/>
          </a:p>
        </p:txBody>
      </p:sp>
    </p:spTree>
    <p:extLst>
      <p:ext uri="{BB962C8B-B14F-4D97-AF65-F5344CB8AC3E}">
        <p14:creationId xmlns:p14="http://schemas.microsoft.com/office/powerpoint/2010/main" val="3958577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5B4E008-CDA9-42B7-B58F-7D66A8AE3C63}" type="slidenum">
              <a:rPr lang="en-US" altLang="ja-JP" smtClean="0"/>
              <a:pPr/>
              <a:t>‹#›</a:t>
            </a:fld>
            <a:endParaRPr lang="en-US" altLang="ja-JP"/>
          </a:p>
        </p:txBody>
      </p:sp>
    </p:spTree>
    <p:extLst>
      <p:ext uri="{BB962C8B-B14F-4D97-AF65-F5344CB8AC3E}">
        <p14:creationId xmlns:p14="http://schemas.microsoft.com/office/powerpoint/2010/main" val="2677109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6" name="フッター プレースホルダー 5"/>
          <p:cNvSpPr>
            <a:spLocks noGrp="1"/>
          </p:cNvSpPr>
          <p:nvPr>
            <p:ph type="ftr" sz="quarter" idx="11"/>
          </p:nvPr>
        </p:nvSpPr>
        <p:spPr/>
        <p:txBody>
          <a:bodyPr/>
          <a:lstStyle/>
          <a:p>
            <a:endParaRPr lang="en-US"/>
          </a:p>
        </p:txBody>
      </p:sp>
      <p:sp>
        <p:nvSpPr>
          <p:cNvPr id="7" name="スライド番号プレースホルダー 6"/>
          <p:cNvSpPr>
            <a:spLocks noGrp="1"/>
          </p:cNvSpPr>
          <p:nvPr>
            <p:ph type="sldNum" sz="quarter" idx="12"/>
          </p:nvPr>
        </p:nvSpPr>
        <p:spPr/>
        <p:txBody>
          <a:bodyPr/>
          <a:lstStyle/>
          <a:p>
            <a:fld id="{08501279-45CE-4501-A71F-89DCD03EE64A}" type="slidenum">
              <a:rPr lang="en-US" altLang="ja-JP" smtClean="0"/>
              <a:pPr/>
              <a:t>‹#›</a:t>
            </a:fld>
            <a:endParaRPr lang="en-US" altLang="ja-JP"/>
          </a:p>
        </p:txBody>
      </p:sp>
    </p:spTree>
    <p:extLst>
      <p:ext uri="{BB962C8B-B14F-4D97-AF65-F5344CB8AC3E}">
        <p14:creationId xmlns:p14="http://schemas.microsoft.com/office/powerpoint/2010/main" val="3865715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6" name="フッター プレースホルダー 5"/>
          <p:cNvSpPr>
            <a:spLocks noGrp="1"/>
          </p:cNvSpPr>
          <p:nvPr>
            <p:ph type="ftr" sz="quarter" idx="11"/>
          </p:nvPr>
        </p:nvSpPr>
        <p:spPr/>
        <p:txBody>
          <a:bodyPr/>
          <a:lstStyle/>
          <a:p>
            <a:endParaRPr lang="en-US"/>
          </a:p>
        </p:txBody>
      </p:sp>
      <p:sp>
        <p:nvSpPr>
          <p:cNvPr id="7" name="スライド番号プレースホルダー 6"/>
          <p:cNvSpPr>
            <a:spLocks noGrp="1"/>
          </p:cNvSpPr>
          <p:nvPr>
            <p:ph type="sldNum" sz="quarter" idx="12"/>
          </p:nvPr>
        </p:nvSpPr>
        <p:spPr/>
        <p:txBody>
          <a:bodyPr/>
          <a:lstStyle/>
          <a:p>
            <a:fld id="{80447607-DD0C-4604-91B5-FCDC857E01D9}" type="slidenum">
              <a:rPr lang="en-US" altLang="ja-JP" smtClean="0"/>
              <a:pPr/>
              <a:t>‹#›</a:t>
            </a:fld>
            <a:endParaRPr lang="en-US" altLang="ja-JP"/>
          </a:p>
        </p:txBody>
      </p:sp>
    </p:spTree>
    <p:extLst>
      <p:ext uri="{BB962C8B-B14F-4D97-AF65-F5344CB8AC3E}">
        <p14:creationId xmlns:p14="http://schemas.microsoft.com/office/powerpoint/2010/main" val="1900448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ja-JP"/>
              <a:t>2015/2/17</a:t>
            </a:r>
            <a:endParaRPr 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B8DDE6-BF06-4A1B-89BD-9A18FB714466}" type="slidenum">
              <a:rPr lang="en-US" altLang="ja-JP" smtClean="0"/>
              <a:pPr/>
              <a:t>‹#›</a:t>
            </a:fld>
            <a:endParaRPr lang="en-US" altLang="ja-JP"/>
          </a:p>
        </p:txBody>
      </p:sp>
    </p:spTree>
    <p:extLst>
      <p:ext uri="{BB962C8B-B14F-4D97-AF65-F5344CB8AC3E}">
        <p14:creationId xmlns:p14="http://schemas.microsoft.com/office/powerpoint/2010/main" val="1828858396"/>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ユークリッドの　</a:t>
            </a:r>
            <a:r>
              <a:rPr lang="en-US" altLang="ja-JP" dirty="0"/>
              <a:t>『</a:t>
            </a:r>
            <a:r>
              <a:rPr lang="ja-JP" altLang="en-US" dirty="0"/>
              <a:t>原論</a:t>
            </a:r>
            <a:r>
              <a:rPr lang="en-US" altLang="ja-JP" dirty="0"/>
              <a:t>』</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ja-JP" altLang="en-US" dirty="0"/>
              <a:t>定義</a:t>
            </a:r>
            <a:r>
              <a:rPr lang="en-US" altLang="ja-JP" dirty="0"/>
              <a:t>､</a:t>
            </a:r>
            <a:r>
              <a:rPr lang="ja-JP" altLang="en-US" dirty="0"/>
              <a:t>公準</a:t>
            </a:r>
            <a:r>
              <a:rPr lang="en-US" altLang="ja-JP" dirty="0"/>
              <a:t>､</a:t>
            </a:r>
            <a:r>
              <a:rPr lang="ja-JP" altLang="en-US" dirty="0"/>
              <a:t>公理に始まる</a:t>
            </a:r>
            <a:endParaRPr lang="en-US" altLang="ja-JP" dirty="0"/>
          </a:p>
          <a:p>
            <a:r>
              <a:rPr lang="ja-JP" altLang="en-US" dirty="0"/>
              <a:t>さまざまな定理を演繹的に導き出すスタイル</a:t>
            </a:r>
            <a:endParaRPr lang="en-US" altLang="ja-JP" dirty="0"/>
          </a:p>
          <a:p>
            <a:pPr lvl="1"/>
            <a:r>
              <a:rPr lang="ja-JP" altLang="en-US" dirty="0"/>
              <a:t>今日の数学の原型</a:t>
            </a:r>
            <a:endParaRPr lang="en-US" altLang="ja-JP" dirty="0"/>
          </a:p>
          <a:p>
            <a:r>
              <a:rPr lang="en-US" altLang="ja-JP" dirty="0"/>
              <a:t>『</a:t>
            </a:r>
            <a:r>
              <a:rPr lang="ja-JP" altLang="en-US" dirty="0"/>
              <a:t>聖書</a:t>
            </a:r>
            <a:r>
              <a:rPr lang="en-US" altLang="ja-JP" dirty="0"/>
              <a:t>』</a:t>
            </a:r>
            <a:r>
              <a:rPr lang="ja-JP" altLang="en-US" dirty="0"/>
              <a:t>　に次いで世界各国語に翻訳</a:t>
            </a:r>
            <a:endParaRPr lang="en-US" altLang="ja-JP" dirty="0"/>
          </a:p>
          <a:p>
            <a:pPr lvl="1"/>
            <a:r>
              <a:rPr lang="en-US" altLang="ja-JP" dirty="0"/>
              <a:t>2000</a:t>
            </a:r>
            <a:r>
              <a:rPr lang="ja-JP" altLang="en-US" dirty="0"/>
              <a:t>年以上にもわたって</a:t>
            </a:r>
            <a:r>
              <a:rPr lang="en-US" altLang="ja-JP" dirty="0"/>
              <a:t>｢</a:t>
            </a:r>
            <a:r>
              <a:rPr lang="ja-JP" altLang="en-US" dirty="0"/>
              <a:t>数学の聖典</a:t>
            </a:r>
            <a:r>
              <a:rPr lang="en-US" altLang="ja-JP" dirty="0"/>
              <a:t>｣</a:t>
            </a:r>
          </a:p>
          <a:p>
            <a:r>
              <a:rPr lang="ja-JP" altLang="en-US" dirty="0"/>
              <a:t>近代自然科学の金字塔　ニュートン</a:t>
            </a:r>
            <a:r>
              <a:rPr lang="en-US" altLang="ja-JP" dirty="0"/>
              <a:t>『</a:t>
            </a:r>
            <a:r>
              <a:rPr lang="ja-JP" altLang="en-US" dirty="0"/>
              <a:t>自然哲学の数学的原理</a:t>
            </a:r>
            <a:r>
              <a:rPr lang="en-US" altLang="ja-JP" dirty="0"/>
              <a:t>』</a:t>
            </a:r>
            <a:r>
              <a:rPr lang="ja-JP" altLang="en-US" dirty="0"/>
              <a:t>　</a:t>
            </a:r>
            <a:r>
              <a:rPr lang="en-US" altLang="ja-JP" dirty="0"/>
              <a:t>(</a:t>
            </a:r>
            <a:r>
              <a:rPr lang="ja-JP" altLang="en-US" dirty="0"/>
              <a:t>ﾌﾟﾘﾝｷﾋﾟｱ</a:t>
            </a:r>
            <a:r>
              <a:rPr lang="en-US" altLang="ja-JP" dirty="0"/>
              <a:t>､1687</a:t>
            </a:r>
            <a:r>
              <a:rPr lang="ja-JP" altLang="en-US" dirty="0"/>
              <a:t>年</a:t>
            </a:r>
            <a:r>
              <a:rPr lang="en-US" altLang="ja-JP" dirty="0"/>
              <a:t>)</a:t>
            </a:r>
            <a:r>
              <a:rPr lang="ja-JP" altLang="en-US" dirty="0"/>
              <a:t>　　</a:t>
            </a:r>
            <a:r>
              <a:rPr lang="en-US" altLang="ja-JP" dirty="0"/>
              <a:t>『</a:t>
            </a:r>
            <a:r>
              <a:rPr lang="ja-JP" altLang="en-US" dirty="0"/>
              <a:t>原論</a:t>
            </a:r>
            <a:r>
              <a:rPr lang="en-US" altLang="ja-JP" dirty="0"/>
              <a:t>』</a:t>
            </a:r>
            <a:r>
              <a:rPr lang="ja-JP" altLang="en-US" dirty="0"/>
              <a:t>が手本</a:t>
            </a:r>
            <a:endParaRPr lang="en-US" altLang="ja-JP" dirty="0"/>
          </a:p>
          <a:p>
            <a:r>
              <a:rPr lang="ja-JP" altLang="en-US" dirty="0"/>
              <a:t>全</a:t>
            </a:r>
            <a:r>
              <a:rPr lang="en-US" altLang="ja-JP" dirty="0"/>
              <a:t>13</a:t>
            </a:r>
            <a:r>
              <a:rPr lang="ja-JP" altLang="en-US" dirty="0"/>
              <a:t>巻　</a:t>
            </a:r>
            <a:endParaRPr lang="en-US" altLang="ja-JP" dirty="0"/>
          </a:p>
          <a:p>
            <a:pPr lvl="1"/>
            <a:r>
              <a:rPr lang="ja-JP" altLang="en-US" dirty="0"/>
              <a:t>平面幾何　幾何学的代数　比例論とその応用　数論</a:t>
            </a:r>
            <a:endParaRPr lang="en-US" altLang="ja-JP" dirty="0"/>
          </a:p>
          <a:p>
            <a:pPr marL="457200" lvl="1" indent="0">
              <a:buNone/>
            </a:pPr>
            <a:r>
              <a:rPr lang="ja-JP" altLang="en-US" dirty="0"/>
              <a:t>　無理量論　立体幾何　求積法　正多面体論</a:t>
            </a:r>
            <a:endParaRPr lang="en-US" altLang="ja-JP" dirty="0"/>
          </a:p>
          <a:p>
            <a:r>
              <a:rPr lang="ja-JP" altLang="en-US" dirty="0"/>
              <a:t>紀元前</a:t>
            </a:r>
            <a:r>
              <a:rPr lang="en-US" altLang="ja-JP" dirty="0"/>
              <a:t>600</a:t>
            </a:r>
            <a:r>
              <a:rPr lang="ja-JP" altLang="en-US" dirty="0"/>
              <a:t>年頃からの約</a:t>
            </a:r>
            <a:r>
              <a:rPr lang="en-US" altLang="ja-JP" dirty="0"/>
              <a:t>300</a:t>
            </a:r>
            <a:r>
              <a:rPr lang="ja-JP" altLang="en-US" dirty="0"/>
              <a:t>年間にわたる数学的蓄積を整理</a:t>
            </a:r>
            <a:endParaRPr lang="en-US" altLang="ja-JP" dirty="0"/>
          </a:p>
          <a:p>
            <a:r>
              <a:rPr lang="ja-JP" altLang="en-US" dirty="0"/>
              <a:t>ユークリッド以前になされた数学的探究の結果</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08AD9FC3-80BE-4E51-9FE6-EAD45F3D239D}" type="slidenum">
              <a:rPr lang="en-US" altLang="ja-JP" smtClean="0"/>
              <a:pPr/>
              <a:t>1</a:t>
            </a:fld>
            <a:endParaRPr lang="en-US" altLang="ja-JP" dirty="0"/>
          </a:p>
        </p:txBody>
      </p:sp>
    </p:spTree>
    <p:extLst>
      <p:ext uri="{BB962C8B-B14F-4D97-AF65-F5344CB8AC3E}">
        <p14:creationId xmlns:p14="http://schemas.microsoft.com/office/powerpoint/2010/main" val="3138802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垂直と平行</a:t>
            </a:r>
          </a:p>
        </p:txBody>
      </p:sp>
      <p:sp>
        <p:nvSpPr>
          <p:cNvPr id="4" name="スライド番号プレースホルダー 3"/>
          <p:cNvSpPr>
            <a:spLocks noGrp="1"/>
          </p:cNvSpPr>
          <p:nvPr>
            <p:ph type="sldNum" sz="quarter" idx="12"/>
          </p:nvPr>
        </p:nvSpPr>
        <p:spPr/>
        <p:txBody>
          <a:bodyPr/>
          <a:lstStyle/>
          <a:p>
            <a:fld id="{08AD9FC3-80BE-4E51-9FE6-EAD45F3D239D}" type="slidenum">
              <a:rPr lang="en-US" altLang="ja-JP" smtClean="0"/>
              <a:pPr/>
              <a:t>10</a:t>
            </a:fld>
            <a:endParaRPr lang="en-US" altLang="ja-JP" dirty="0"/>
          </a:p>
        </p:txBody>
      </p:sp>
      <p:sp>
        <p:nvSpPr>
          <p:cNvPr id="6" name="コンテンツ プレースホルダー 5"/>
          <p:cNvSpPr>
            <a:spLocks noGrp="1"/>
          </p:cNvSpPr>
          <p:nvPr>
            <p:ph idx="1"/>
          </p:nvPr>
        </p:nvSpPr>
        <p:spPr>
          <a:xfrm>
            <a:off x="457200" y="1124744"/>
            <a:ext cx="8229600" cy="2160240"/>
          </a:xfrm>
        </p:spPr>
        <p:txBody>
          <a:bodyPr>
            <a:normAutofit fontScale="70000" lnSpcReduction="20000"/>
          </a:bodyPr>
          <a:lstStyle/>
          <a:p>
            <a:r>
              <a:rPr kumimoji="1" lang="en-US" altLang="ja-JP" dirty="0"/>
              <a:t>2</a:t>
            </a:r>
            <a:r>
              <a:rPr kumimoji="1" lang="ja-JP" altLang="en-US" dirty="0"/>
              <a:t>直線の関係　交わる，</a:t>
            </a:r>
            <a:r>
              <a:rPr kumimoji="1" lang="ja-JP" altLang="en-US" dirty="0" err="1"/>
              <a:t>交わらないの</a:t>
            </a:r>
            <a:r>
              <a:rPr kumimoji="1" lang="ja-JP" altLang="en-US" dirty="0"/>
              <a:t>どちらか</a:t>
            </a:r>
            <a:endParaRPr kumimoji="1" lang="en-US" altLang="ja-JP" dirty="0"/>
          </a:p>
          <a:p>
            <a:r>
              <a:rPr kumimoji="1" lang="ja-JP" altLang="en-US" dirty="0"/>
              <a:t>垂直　</a:t>
            </a:r>
            <a:endParaRPr kumimoji="1" lang="en-US" altLang="ja-JP" dirty="0"/>
          </a:p>
          <a:p>
            <a:pPr lvl="1"/>
            <a:r>
              <a:rPr kumimoji="1" lang="en-US" altLang="ja-JP" dirty="0"/>
              <a:t>2</a:t>
            </a:r>
            <a:r>
              <a:rPr kumimoji="1" lang="ja-JP" altLang="en-US" dirty="0"/>
              <a:t>直線が直角に交わる</a:t>
            </a:r>
            <a:endParaRPr kumimoji="1" lang="en-US" altLang="ja-JP" dirty="0"/>
          </a:p>
          <a:p>
            <a:pPr lvl="1"/>
            <a:r>
              <a:rPr kumimoji="1" lang="ja-JP" altLang="en-US" dirty="0"/>
              <a:t>角の大きさと補角が等しいとき　直</a:t>
            </a:r>
            <a:r>
              <a:rPr lang="ja-JP" altLang="en-US" dirty="0"/>
              <a:t>角</a:t>
            </a:r>
          </a:p>
          <a:p>
            <a:r>
              <a:rPr lang="ja-JP" altLang="en-US" dirty="0"/>
              <a:t>平行</a:t>
            </a:r>
            <a:endParaRPr lang="en-US" altLang="ja-JP" dirty="0"/>
          </a:p>
          <a:p>
            <a:pPr lvl="1"/>
            <a:r>
              <a:rPr lang="ja-JP" altLang="en-US" dirty="0"/>
              <a:t>同一平面上にあって交わらない</a:t>
            </a:r>
            <a:r>
              <a:rPr lang="en-US" altLang="ja-JP" dirty="0"/>
              <a:t>2</a:t>
            </a:r>
            <a:r>
              <a:rPr lang="ja-JP" altLang="en-US" dirty="0"/>
              <a:t>直線</a:t>
            </a:r>
            <a:endParaRPr lang="en-US" altLang="ja-JP" dirty="0"/>
          </a:p>
          <a:p>
            <a:pPr lvl="1"/>
            <a:r>
              <a:rPr lang="en-US" altLang="ja-JP" dirty="0"/>
              <a:t>1</a:t>
            </a:r>
            <a:r>
              <a:rPr lang="ja-JP" altLang="en-US" dirty="0" err="1"/>
              <a:t>つの</a:t>
            </a:r>
            <a:r>
              <a:rPr lang="ja-JP" altLang="en-US" dirty="0"/>
              <a:t>直線に垂直に交わる</a:t>
            </a:r>
            <a:r>
              <a:rPr lang="en-US" altLang="ja-JP" dirty="0"/>
              <a:t>2</a:t>
            </a:r>
            <a:r>
              <a:rPr lang="ja-JP" altLang="en-US" dirty="0"/>
              <a:t>直線</a:t>
            </a:r>
            <a:endParaRPr lang="en-US" altLang="ja-JP" dirty="0"/>
          </a:p>
        </p:txBody>
      </p:sp>
      <p:cxnSp>
        <p:nvCxnSpPr>
          <p:cNvPr id="8" name="直線コネクタ 7"/>
          <p:cNvCxnSpPr/>
          <p:nvPr/>
        </p:nvCxnSpPr>
        <p:spPr>
          <a:xfrm>
            <a:off x="179512" y="5009979"/>
            <a:ext cx="21602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1187624" y="4145883"/>
            <a:ext cx="0" cy="17281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22" name="グループ化 21"/>
          <p:cNvGrpSpPr/>
          <p:nvPr/>
        </p:nvGrpSpPr>
        <p:grpSpPr>
          <a:xfrm>
            <a:off x="2628459" y="4509120"/>
            <a:ext cx="1584176" cy="1080120"/>
            <a:chOff x="3707904" y="3789040"/>
            <a:chExt cx="1584176" cy="1080120"/>
          </a:xfrm>
        </p:grpSpPr>
        <p:cxnSp>
          <p:nvCxnSpPr>
            <p:cNvPr id="19" name="直線コネクタ 18"/>
            <p:cNvCxnSpPr/>
            <p:nvPr/>
          </p:nvCxnSpPr>
          <p:spPr>
            <a:xfrm flipV="1">
              <a:off x="3851920" y="4149080"/>
              <a:ext cx="1440160" cy="72008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21" name="直線コネクタ 20"/>
            <p:cNvCxnSpPr/>
            <p:nvPr/>
          </p:nvCxnSpPr>
          <p:spPr>
            <a:xfrm>
              <a:off x="3707904" y="3789040"/>
              <a:ext cx="1584176" cy="3600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4" name="直線コネクタ 23"/>
          <p:cNvCxnSpPr/>
          <p:nvPr/>
        </p:nvCxnSpPr>
        <p:spPr>
          <a:xfrm flipH="1">
            <a:off x="4212635" y="4149080"/>
            <a:ext cx="1440160" cy="72008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a:off x="3924603" y="4319808"/>
            <a:ext cx="792088" cy="369332"/>
          </a:xfrm>
          <a:prstGeom prst="rect">
            <a:avLst/>
          </a:prstGeom>
          <a:noFill/>
        </p:spPr>
        <p:txBody>
          <a:bodyPr wrap="square" rtlCol="0">
            <a:spAutoFit/>
          </a:bodyPr>
          <a:lstStyle/>
          <a:p>
            <a:r>
              <a:rPr kumimoji="1" lang="ja-JP" altLang="en-US" dirty="0"/>
              <a:t>補角</a:t>
            </a:r>
          </a:p>
        </p:txBody>
      </p:sp>
      <p:cxnSp>
        <p:nvCxnSpPr>
          <p:cNvPr id="28" name="直線コネクタ 27"/>
          <p:cNvCxnSpPr/>
          <p:nvPr/>
        </p:nvCxnSpPr>
        <p:spPr>
          <a:xfrm>
            <a:off x="5113038" y="5113340"/>
            <a:ext cx="38164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6568005" y="4504035"/>
            <a:ext cx="0" cy="185231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8209382" y="4164747"/>
            <a:ext cx="0" cy="18126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3" name="正方形/長方形 32"/>
          <p:cNvSpPr/>
          <p:nvPr/>
        </p:nvSpPr>
        <p:spPr>
          <a:xfrm>
            <a:off x="6568005" y="4969324"/>
            <a:ext cx="129209" cy="14401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8209382" y="4969324"/>
            <a:ext cx="129209" cy="14401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6" name="直線矢印コネクタ 35"/>
          <p:cNvCxnSpPr/>
          <p:nvPr/>
        </p:nvCxnSpPr>
        <p:spPr>
          <a:xfrm>
            <a:off x="6632609" y="4537276"/>
            <a:ext cx="1528429"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7021250" y="4164747"/>
            <a:ext cx="756084" cy="369332"/>
          </a:xfrm>
          <a:prstGeom prst="rect">
            <a:avLst/>
          </a:prstGeom>
          <a:noFill/>
        </p:spPr>
        <p:txBody>
          <a:bodyPr wrap="square" rtlCol="0">
            <a:spAutoFit/>
          </a:bodyPr>
          <a:lstStyle/>
          <a:p>
            <a:r>
              <a:rPr kumimoji="1" lang="ja-JP" altLang="en-US" dirty="0"/>
              <a:t>平行</a:t>
            </a:r>
          </a:p>
        </p:txBody>
      </p:sp>
    </p:spTree>
    <p:extLst>
      <p:ext uri="{BB962C8B-B14F-4D97-AF65-F5344CB8AC3E}">
        <p14:creationId xmlns:p14="http://schemas.microsoft.com/office/powerpoint/2010/main" val="2479121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nodeType="clickEffect">
                                  <p:stCondLst>
                                    <p:cond delay="0"/>
                                  </p:stCondLst>
                                  <p:childTnLst>
                                    <p:animEffect transition="out" filter="wipe(down)">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wipe(down)">
                                      <p:cBhvr>
                                        <p:cTn id="27" dur="500"/>
                                        <p:tgtEl>
                                          <p:spTgt spid="2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wipe(down)">
                                      <p:cBhvr>
                                        <p:cTn id="32" dur="500"/>
                                        <p:tgtEl>
                                          <p:spTgt spid="2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wipe(down)">
                                      <p:cBhvr>
                                        <p:cTn id="37" dur="500"/>
                                        <p:tgtEl>
                                          <p:spTgt spid="3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3"/>
                                        </p:tgtEl>
                                        <p:attrNameLst>
                                          <p:attrName>style.visibility</p:attrName>
                                        </p:attrNameLst>
                                      </p:cBhvr>
                                      <p:to>
                                        <p:strVal val="visible"/>
                                      </p:to>
                                    </p:set>
                                    <p:animEffect transition="in" filter="wipe(down)">
                                      <p:cBhvr>
                                        <p:cTn id="42" dur="500"/>
                                        <p:tgtEl>
                                          <p:spTgt spid="3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wipe(down)">
                                      <p:cBhvr>
                                        <p:cTn id="47" dur="500"/>
                                        <p:tgtEl>
                                          <p:spTgt spid="3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wipe(down)">
                                      <p:cBhvr>
                                        <p:cTn id="52" dur="500"/>
                                        <p:tgtEl>
                                          <p:spTgt spid="34"/>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36"/>
                                        </p:tgtEl>
                                        <p:attrNameLst>
                                          <p:attrName>style.visibility</p:attrName>
                                        </p:attrNameLst>
                                      </p:cBhvr>
                                      <p:to>
                                        <p:strVal val="visible"/>
                                      </p:to>
                                    </p:set>
                                    <p:animEffect transition="in" filter="wipe(down)">
                                      <p:cBhvr>
                                        <p:cTn id="57" dur="500"/>
                                        <p:tgtEl>
                                          <p:spTgt spid="36"/>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7"/>
                                        </p:tgtEl>
                                        <p:attrNameLst>
                                          <p:attrName>style.visibility</p:attrName>
                                        </p:attrNameLst>
                                      </p:cBhvr>
                                      <p:to>
                                        <p:strVal val="visible"/>
                                      </p:to>
                                    </p:set>
                                    <p:animEffect transition="in" filter="wipe(down)">
                                      <p:cBhvr>
                                        <p:cTn id="62"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33" grpId="0" animBg="1"/>
      <p:bldP spid="34" grpId="0" animBg="1"/>
      <p:bldP spid="3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参考・引用文献</a:t>
            </a:r>
            <a:endParaRPr kumimoji="1" lang="ja-JP" altLang="en-US" dirty="0"/>
          </a:p>
        </p:txBody>
      </p:sp>
      <p:sp>
        <p:nvSpPr>
          <p:cNvPr id="3" name="コンテンツ プレースホルダー 2"/>
          <p:cNvSpPr>
            <a:spLocks noGrp="1"/>
          </p:cNvSpPr>
          <p:nvPr>
            <p:ph idx="1"/>
          </p:nvPr>
        </p:nvSpPr>
        <p:spPr/>
        <p:txBody>
          <a:bodyPr/>
          <a:lstStyle/>
          <a:p>
            <a:r>
              <a:rPr lang="ja-JP" altLang="en-US" dirty="0"/>
              <a:t>ユークリッド原論を読み解く </a:t>
            </a:r>
            <a:r>
              <a:rPr lang="en-US" altLang="ja-JP" dirty="0"/>
              <a:t>~</a:t>
            </a:r>
            <a:r>
              <a:rPr lang="ja-JP" altLang="en-US" dirty="0"/>
              <a:t>数学の大ロングセラーになったわけ</a:t>
            </a:r>
            <a:r>
              <a:rPr lang="en-US" altLang="ja-JP" dirty="0"/>
              <a:t>~ (</a:t>
            </a:r>
            <a:r>
              <a:rPr lang="ja-JP" altLang="en-US" dirty="0"/>
              <a:t>数学への招待</a:t>
            </a:r>
            <a:r>
              <a:rPr lang="en-US" altLang="ja-JP" dirty="0"/>
              <a:t>)2014/6/10</a:t>
            </a:r>
            <a:r>
              <a:rPr lang="ja-JP" altLang="en-US" dirty="0"/>
              <a:t>技術評論社</a:t>
            </a:r>
            <a:endParaRPr lang="en-US" altLang="ja-JP" dirty="0"/>
          </a:p>
          <a:p>
            <a:r>
              <a:rPr lang="ja-JP" altLang="en-US" dirty="0"/>
              <a:t>楽しく学ぶ数学の基礎</a:t>
            </a:r>
            <a:r>
              <a:rPr lang="en-US" altLang="ja-JP" dirty="0"/>
              <a:t>-</a:t>
            </a:r>
            <a:r>
              <a:rPr lang="ja-JP" altLang="en-US" dirty="0"/>
              <a:t>図形分野</a:t>
            </a:r>
            <a:r>
              <a:rPr lang="en-US" altLang="ja-JP" dirty="0"/>
              <a:t>-&lt;</a:t>
            </a:r>
            <a:r>
              <a:rPr lang="ja-JP" altLang="en-US" dirty="0"/>
              <a:t>上</a:t>
            </a:r>
            <a:r>
              <a:rPr lang="en-US" altLang="ja-JP" dirty="0"/>
              <a:t>:</a:t>
            </a:r>
            <a:r>
              <a:rPr lang="ja-JP" altLang="en-US" dirty="0"/>
              <a:t>基礎体力編</a:t>
            </a:r>
            <a:r>
              <a:rPr lang="en-US" altLang="ja-JP" dirty="0"/>
              <a:t>&gt; (</a:t>
            </a:r>
            <a:r>
              <a:rPr lang="ja-JP" altLang="en-US" dirty="0"/>
              <a:t>サイエンス・アイ新書</a:t>
            </a:r>
            <a:r>
              <a:rPr lang="en-US" altLang="ja-JP" dirty="0"/>
              <a:t>) </a:t>
            </a:r>
            <a:r>
              <a:rPr lang="ja-JP" altLang="en-US" dirty="0"/>
              <a:t>新書 </a:t>
            </a:r>
            <a:r>
              <a:rPr lang="en-US" altLang="ja-JP" dirty="0"/>
              <a:t>– 2012/11/19</a:t>
            </a:r>
            <a:r>
              <a:rPr lang="ja-JP" altLang="en-US" dirty="0"/>
              <a:t>星田 直彦  </a:t>
            </a:r>
            <a:r>
              <a:rPr lang="en-US" altLang="ja-JP" dirty="0"/>
              <a:t>(</a:t>
            </a:r>
            <a:r>
              <a:rPr lang="ja-JP" altLang="en-US" dirty="0"/>
              <a:t>著</a:t>
            </a:r>
            <a:r>
              <a:rPr lang="en-US" altLang="ja-JP" dirty="0"/>
              <a:t>)</a:t>
            </a:r>
            <a:r>
              <a:rPr lang="ja-JP" altLang="en-US" dirty="0"/>
              <a:t>ソフトバンククリエイティブ</a:t>
            </a:r>
            <a:endParaRPr kumimoji="1" lang="ja-JP" altLang="en-US" dirty="0"/>
          </a:p>
        </p:txBody>
      </p:sp>
      <p:sp>
        <p:nvSpPr>
          <p:cNvPr id="4" name="スライド番号プレースホルダー 3"/>
          <p:cNvSpPr>
            <a:spLocks noGrp="1"/>
          </p:cNvSpPr>
          <p:nvPr>
            <p:ph type="sldNum" sz="quarter" idx="12"/>
          </p:nvPr>
        </p:nvSpPr>
        <p:spPr/>
        <p:txBody>
          <a:bodyPr/>
          <a:lstStyle/>
          <a:p>
            <a:fld id="{08AD9FC3-80BE-4E51-9FE6-EAD45F3D239D}" type="slidenum">
              <a:rPr lang="en-US" altLang="ja-JP" smtClean="0"/>
              <a:pPr/>
              <a:t>11</a:t>
            </a:fld>
            <a:endParaRPr lang="en-US" altLang="ja-JP" dirty="0"/>
          </a:p>
        </p:txBody>
      </p:sp>
    </p:spTree>
    <p:extLst>
      <p:ext uri="{BB962C8B-B14F-4D97-AF65-F5344CB8AC3E}">
        <p14:creationId xmlns:p14="http://schemas.microsoft.com/office/powerpoint/2010/main" val="3796194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公準（原理として認める）</a:t>
            </a:r>
            <a:endParaRPr kumimoji="1" lang="ja-JP" altLang="en-US" dirty="0"/>
          </a:p>
        </p:txBody>
      </p:sp>
      <p:sp>
        <p:nvSpPr>
          <p:cNvPr id="3" name="コンテンツ プレースホルダー 2"/>
          <p:cNvSpPr>
            <a:spLocks noGrp="1"/>
          </p:cNvSpPr>
          <p:nvPr>
            <p:ph idx="1"/>
          </p:nvPr>
        </p:nvSpPr>
        <p:spPr>
          <a:xfrm>
            <a:off x="457200" y="1124743"/>
            <a:ext cx="5122912" cy="4715897"/>
          </a:xfrm>
        </p:spPr>
        <p:txBody>
          <a:bodyPr>
            <a:normAutofit fontScale="92500" lnSpcReduction="10000"/>
          </a:bodyPr>
          <a:lstStyle/>
          <a:p>
            <a:pPr marL="514350" indent="-514350">
              <a:buClrTx/>
              <a:buFont typeface="+mj-ea"/>
              <a:buAutoNum type="circleNumDbPlain"/>
            </a:pPr>
            <a:r>
              <a:rPr lang="ja-JP" altLang="en-US" dirty="0"/>
              <a:t>任意の点から任意の点へ線を引くことができる</a:t>
            </a:r>
          </a:p>
          <a:p>
            <a:pPr marL="514350" indent="-514350">
              <a:buClrTx/>
              <a:buFont typeface="+mj-ea"/>
              <a:buAutoNum type="circleNumDbPlain"/>
            </a:pPr>
            <a:r>
              <a:rPr lang="ja-JP" altLang="en-US" dirty="0"/>
              <a:t>有限の直線を連続してまっすぐに延長することができる</a:t>
            </a:r>
          </a:p>
          <a:p>
            <a:pPr marL="514350" indent="-514350">
              <a:buClrTx/>
              <a:buFont typeface="+mj-ea"/>
              <a:buAutoNum type="circleNumDbPlain"/>
            </a:pPr>
            <a:r>
              <a:rPr lang="ja-JP" altLang="en-US" dirty="0"/>
              <a:t>任意の中心と半径をもって円を描くことができる</a:t>
            </a:r>
          </a:p>
          <a:p>
            <a:pPr marL="514350" indent="-514350">
              <a:buClrTx/>
              <a:buFont typeface="+mj-ea"/>
              <a:buAutoNum type="circleNumDbPlain"/>
            </a:pPr>
            <a:r>
              <a:rPr lang="ja-JP" altLang="en-US" dirty="0"/>
              <a:t>すべての直角は互いに等しい</a:t>
            </a:r>
          </a:p>
          <a:p>
            <a:pPr marL="514350" indent="-514350">
              <a:buClrTx/>
              <a:buFont typeface="+mj-ea"/>
              <a:buAutoNum type="circleNumDbPlain"/>
            </a:pPr>
            <a:r>
              <a:rPr lang="en-US" altLang="ja-JP" dirty="0"/>
              <a:t>1</a:t>
            </a:r>
            <a:r>
              <a:rPr lang="ja-JP" altLang="en-US" dirty="0"/>
              <a:t>直線が</a:t>
            </a:r>
            <a:r>
              <a:rPr lang="en-US" altLang="ja-JP" dirty="0"/>
              <a:t>2</a:t>
            </a:r>
            <a:r>
              <a:rPr lang="ja-JP" altLang="en-US" dirty="0"/>
              <a:t>直線に交わり，同じ側の内角の和が</a:t>
            </a:r>
            <a:r>
              <a:rPr lang="en-US" altLang="ja-JP" dirty="0"/>
              <a:t>2</a:t>
            </a:r>
            <a:r>
              <a:rPr lang="ja-JP" altLang="en-US" dirty="0"/>
              <a:t>直角より小さければ，この直線を限りなく延長すると，</a:t>
            </a:r>
            <a:r>
              <a:rPr lang="en-US" altLang="ja-JP" dirty="0"/>
              <a:t>2</a:t>
            </a:r>
            <a:r>
              <a:rPr lang="ja-JP" altLang="en-US" dirty="0"/>
              <a:t>直角よりも小さい角のある側において交わる</a:t>
            </a:r>
          </a:p>
          <a:p>
            <a:endParaRPr kumimoji="1" lang="ja-JP" altLang="en-US" dirty="0"/>
          </a:p>
        </p:txBody>
      </p:sp>
      <p:sp>
        <p:nvSpPr>
          <p:cNvPr id="5" name="スライド番号プレースホルダー 4"/>
          <p:cNvSpPr>
            <a:spLocks noGrp="1"/>
          </p:cNvSpPr>
          <p:nvPr>
            <p:ph type="sldNum" sz="quarter" idx="12"/>
          </p:nvPr>
        </p:nvSpPr>
        <p:spPr/>
        <p:txBody>
          <a:bodyPr/>
          <a:lstStyle/>
          <a:p>
            <a:fld id="{08AD9FC3-80BE-4E51-9FE6-EAD45F3D239D}" type="slidenum">
              <a:rPr lang="en-US" altLang="ja-JP" smtClean="0"/>
              <a:pPr/>
              <a:t>2</a:t>
            </a:fld>
            <a:endParaRPr lang="en-US" altLang="ja-JP" dirty="0"/>
          </a:p>
        </p:txBody>
      </p:sp>
      <p:pic>
        <p:nvPicPr>
          <p:cNvPr id="6" name="Picture 2" descr="バースのアデラードによる『原論』のラテン語訳の口絵。1309年-1316年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1124743"/>
            <a:ext cx="3168897" cy="3499566"/>
          </a:xfrm>
          <a:prstGeom prst="rect">
            <a:avLst/>
          </a:prstGeom>
          <a:noFill/>
          <a:extLst>
            <a:ext uri="{909E8E84-426E-40DD-AFC4-6F175D3DCCD1}">
              <a14:hiddenFill xmlns:a14="http://schemas.microsoft.com/office/drawing/2010/main">
                <a:solidFill>
                  <a:srgbClr val="FFFFFF"/>
                </a:solidFill>
              </a14:hiddenFill>
            </a:ext>
          </a:extLst>
        </p:spPr>
      </p:pic>
      <p:pic>
        <p:nvPicPr>
          <p:cNvPr id="4" name="図 3"/>
          <p:cNvPicPr>
            <a:picLocks noChangeAspect="1"/>
          </p:cNvPicPr>
          <p:nvPr/>
        </p:nvPicPr>
        <p:blipFill>
          <a:blip r:embed="rId3"/>
          <a:stretch>
            <a:fillRect/>
          </a:stretch>
        </p:blipFill>
        <p:spPr>
          <a:xfrm>
            <a:off x="5607644" y="4869160"/>
            <a:ext cx="3401863" cy="481626"/>
          </a:xfrm>
          <a:prstGeom prst="rect">
            <a:avLst/>
          </a:prstGeom>
        </p:spPr>
      </p:pic>
    </p:spTree>
    <p:extLst>
      <p:ext uri="{BB962C8B-B14F-4D97-AF65-F5344CB8AC3E}">
        <p14:creationId xmlns:p14="http://schemas.microsoft.com/office/powerpoint/2010/main" val="48805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公理（共通の真理）</a:t>
            </a:r>
            <a:endParaRPr kumimoji="1" lang="ja-JP" altLang="en-US" dirty="0"/>
          </a:p>
        </p:txBody>
      </p:sp>
      <p:sp>
        <p:nvSpPr>
          <p:cNvPr id="3" name="コンテンツ プレースホルダー 2"/>
          <p:cNvSpPr>
            <a:spLocks noGrp="1"/>
          </p:cNvSpPr>
          <p:nvPr>
            <p:ph idx="1"/>
          </p:nvPr>
        </p:nvSpPr>
        <p:spPr>
          <a:xfrm>
            <a:off x="457200" y="1124743"/>
            <a:ext cx="8229600" cy="4715897"/>
          </a:xfrm>
        </p:spPr>
        <p:txBody>
          <a:bodyPr>
            <a:normAutofit fontScale="92500"/>
          </a:bodyPr>
          <a:lstStyle/>
          <a:p>
            <a:pPr marL="514350" indent="-514350">
              <a:buClrTx/>
              <a:buFont typeface="+mj-ea"/>
              <a:buAutoNum type="circleNumDbPlain"/>
            </a:pPr>
            <a:r>
              <a:rPr lang="ja-JP" altLang="en-US" dirty="0"/>
              <a:t>同じものに等しいものは、互いに等しい</a:t>
            </a:r>
          </a:p>
          <a:p>
            <a:pPr marL="514350" indent="-514350">
              <a:buClrTx/>
              <a:buFont typeface="+mj-ea"/>
              <a:buAutoNum type="circleNumDbPlain"/>
            </a:pPr>
            <a:r>
              <a:rPr lang="ja-JP" altLang="en-US" dirty="0"/>
              <a:t>同じものに同じものを加えた場合、その合計は等しい</a:t>
            </a:r>
          </a:p>
          <a:p>
            <a:pPr marL="514350" indent="-514350">
              <a:buClrTx/>
              <a:buFont typeface="+mj-ea"/>
              <a:buAutoNum type="circleNumDbPlain"/>
            </a:pPr>
            <a:r>
              <a:rPr lang="ja-JP" altLang="en-US" dirty="0"/>
              <a:t>同じものから同じものを引いた場合、残りは等しい</a:t>
            </a:r>
          </a:p>
          <a:p>
            <a:pPr marL="514350" indent="-514350">
              <a:buClrTx/>
              <a:buFont typeface="+mj-ea"/>
              <a:buAutoNum type="circleNumDbPlain"/>
            </a:pPr>
            <a:r>
              <a:rPr lang="ja-JP" altLang="en-US" dirty="0"/>
              <a:t>［不等なものに同じものを加えた場合、その合計は不等である］</a:t>
            </a:r>
          </a:p>
          <a:p>
            <a:pPr marL="514350" indent="-514350">
              <a:buClrTx/>
              <a:buFont typeface="+mj-ea"/>
              <a:buAutoNum type="circleNumDbPlain"/>
            </a:pPr>
            <a:r>
              <a:rPr lang="ja-JP" altLang="en-US" dirty="0"/>
              <a:t>［同じものの</a:t>
            </a:r>
            <a:r>
              <a:rPr lang="en-US" altLang="ja-JP" dirty="0"/>
              <a:t>2</a:t>
            </a:r>
            <a:r>
              <a:rPr lang="ja-JP" altLang="en-US" dirty="0"/>
              <a:t>倍は、互いに等しい］</a:t>
            </a:r>
          </a:p>
          <a:p>
            <a:pPr marL="514350" indent="-514350">
              <a:buClrTx/>
              <a:buFont typeface="+mj-ea"/>
              <a:buAutoNum type="circleNumDbPlain"/>
            </a:pPr>
            <a:r>
              <a:rPr lang="ja-JP" altLang="en-US" dirty="0"/>
              <a:t>［同じものの半分は、互いに等しい］</a:t>
            </a:r>
          </a:p>
          <a:p>
            <a:pPr marL="514350" indent="-514350">
              <a:buClrTx/>
              <a:buFont typeface="+mj-ea"/>
              <a:buAutoNum type="circleNumDbPlain"/>
            </a:pPr>
            <a:r>
              <a:rPr lang="ja-JP" altLang="en-US" dirty="0"/>
              <a:t>互いに重なり合うものは、互いに等しい</a:t>
            </a:r>
          </a:p>
          <a:p>
            <a:pPr marL="514350" indent="-514350">
              <a:buClrTx/>
              <a:buFont typeface="+mj-ea"/>
              <a:buAutoNum type="circleNumDbPlain"/>
            </a:pPr>
            <a:r>
              <a:rPr lang="ja-JP" altLang="en-US" dirty="0"/>
              <a:t>全体は、部分より大きい</a:t>
            </a:r>
          </a:p>
          <a:p>
            <a:pPr marL="514350" indent="-514350">
              <a:buClrTx/>
              <a:buFont typeface="+mj-ea"/>
              <a:buAutoNum type="circleNumDbPlain"/>
            </a:pPr>
            <a:r>
              <a:rPr lang="ja-JP" altLang="en-US" dirty="0"/>
              <a:t>［</a:t>
            </a:r>
            <a:r>
              <a:rPr lang="en-US" altLang="ja-JP" dirty="0"/>
              <a:t>2</a:t>
            </a:r>
            <a:r>
              <a:rPr lang="ja-JP" altLang="en-US" dirty="0"/>
              <a:t>線分は面積を囲まない］</a:t>
            </a:r>
            <a:endParaRPr kumimoji="1" lang="ja-JP" altLang="en-US" dirty="0"/>
          </a:p>
        </p:txBody>
      </p:sp>
      <p:sp>
        <p:nvSpPr>
          <p:cNvPr id="5" name="スライド番号プレースホルダー 4"/>
          <p:cNvSpPr>
            <a:spLocks noGrp="1"/>
          </p:cNvSpPr>
          <p:nvPr>
            <p:ph type="sldNum" sz="quarter" idx="12"/>
          </p:nvPr>
        </p:nvSpPr>
        <p:spPr/>
        <p:txBody>
          <a:bodyPr/>
          <a:lstStyle/>
          <a:p>
            <a:fld id="{08AD9FC3-80BE-4E51-9FE6-EAD45F3D239D}" type="slidenum">
              <a:rPr lang="en-US" altLang="ja-JP" smtClean="0"/>
              <a:pPr/>
              <a:t>3</a:t>
            </a:fld>
            <a:endParaRPr lang="en-US" altLang="ja-JP" dirty="0"/>
          </a:p>
        </p:txBody>
      </p:sp>
    </p:spTree>
    <p:extLst>
      <p:ext uri="{BB962C8B-B14F-4D97-AF65-F5344CB8AC3E}">
        <p14:creationId xmlns:p14="http://schemas.microsoft.com/office/powerpoint/2010/main" val="1992313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定義</a:t>
            </a:r>
          </a:p>
        </p:txBody>
      </p:sp>
      <p:sp>
        <p:nvSpPr>
          <p:cNvPr id="3" name="コンテンツ プレースホルダー 2"/>
          <p:cNvSpPr>
            <a:spLocks noGrp="1"/>
          </p:cNvSpPr>
          <p:nvPr>
            <p:ph idx="1"/>
          </p:nvPr>
        </p:nvSpPr>
        <p:spPr>
          <a:xfrm>
            <a:off x="457200" y="1124743"/>
            <a:ext cx="8229600" cy="4715897"/>
          </a:xfrm>
        </p:spPr>
        <p:txBody>
          <a:bodyPr>
            <a:normAutofit fontScale="70000" lnSpcReduction="20000"/>
          </a:bodyPr>
          <a:lstStyle/>
          <a:p>
            <a:pPr marL="514350" indent="-514350">
              <a:lnSpc>
                <a:spcPct val="120000"/>
              </a:lnSpc>
              <a:buClrTx/>
              <a:buFont typeface="+mj-lt"/>
              <a:buAutoNum type="arabicPeriod"/>
            </a:pPr>
            <a:r>
              <a:rPr lang="ja-JP" altLang="en-US" dirty="0"/>
              <a:t>点とは部分をもたないものである</a:t>
            </a:r>
            <a:r>
              <a:rPr lang="en-US" altLang="ja-JP" dirty="0"/>
              <a:t>.</a:t>
            </a:r>
          </a:p>
          <a:p>
            <a:pPr marL="514350" indent="-514350">
              <a:lnSpc>
                <a:spcPct val="120000"/>
              </a:lnSpc>
              <a:buClrTx/>
              <a:buFont typeface="+mj-lt"/>
              <a:buAutoNum type="arabicPeriod"/>
            </a:pPr>
            <a:r>
              <a:rPr lang="ja-JP" altLang="en-US" dirty="0"/>
              <a:t>線とは幅のない長さである</a:t>
            </a:r>
            <a:r>
              <a:rPr lang="en-US" altLang="ja-JP" dirty="0"/>
              <a:t>.</a:t>
            </a:r>
          </a:p>
          <a:p>
            <a:pPr marL="514350" indent="-514350">
              <a:lnSpc>
                <a:spcPct val="120000"/>
              </a:lnSpc>
              <a:buClrTx/>
              <a:buFont typeface="+mj-lt"/>
              <a:buAutoNum type="arabicPeriod"/>
            </a:pPr>
            <a:r>
              <a:rPr lang="ja-JP" altLang="en-US" dirty="0"/>
              <a:t>線の端は点である</a:t>
            </a:r>
            <a:r>
              <a:rPr lang="en-US" altLang="ja-JP" dirty="0"/>
              <a:t>.</a:t>
            </a:r>
          </a:p>
          <a:p>
            <a:pPr marL="514350" indent="-514350">
              <a:lnSpc>
                <a:spcPct val="120000"/>
              </a:lnSpc>
              <a:buClrTx/>
              <a:buFont typeface="+mj-lt"/>
              <a:buAutoNum type="arabicPeriod"/>
            </a:pPr>
            <a:r>
              <a:rPr lang="ja-JP" altLang="en-US" dirty="0"/>
              <a:t>直線とはその上にある点について一様に横たわる線である</a:t>
            </a:r>
            <a:r>
              <a:rPr lang="en-US" altLang="ja-JP" dirty="0"/>
              <a:t>.</a:t>
            </a:r>
          </a:p>
          <a:p>
            <a:pPr marL="514350" indent="-514350">
              <a:lnSpc>
                <a:spcPct val="120000"/>
              </a:lnSpc>
              <a:buClrTx/>
              <a:buFont typeface="+mj-lt"/>
              <a:buAutoNum type="arabicPeriod"/>
            </a:pPr>
            <a:r>
              <a:rPr lang="ja-JP" altLang="en-US" dirty="0"/>
              <a:t>面とは長さと幅のみをもつものである</a:t>
            </a:r>
            <a:r>
              <a:rPr lang="en-US" altLang="ja-JP" dirty="0"/>
              <a:t>.</a:t>
            </a:r>
          </a:p>
          <a:p>
            <a:pPr marL="514350" indent="-514350">
              <a:lnSpc>
                <a:spcPct val="120000"/>
              </a:lnSpc>
              <a:buClrTx/>
              <a:buFont typeface="+mj-lt"/>
              <a:buAutoNum type="arabicPeriod"/>
            </a:pPr>
            <a:r>
              <a:rPr lang="ja-JP" altLang="en-US" dirty="0"/>
              <a:t>面の端は線である</a:t>
            </a:r>
            <a:r>
              <a:rPr lang="en-US" altLang="ja-JP" dirty="0"/>
              <a:t>.</a:t>
            </a:r>
          </a:p>
          <a:p>
            <a:pPr marL="514350" indent="-514350">
              <a:lnSpc>
                <a:spcPct val="120000"/>
              </a:lnSpc>
              <a:buClrTx/>
              <a:buFont typeface="+mj-lt"/>
              <a:buAutoNum type="arabicPeriod"/>
            </a:pPr>
            <a:r>
              <a:rPr lang="ja-JP" altLang="en-US" dirty="0"/>
              <a:t>平面とはその上にある直線について一様に横たわる面である</a:t>
            </a:r>
            <a:r>
              <a:rPr lang="en-US" altLang="ja-JP" dirty="0"/>
              <a:t>.</a:t>
            </a:r>
          </a:p>
          <a:p>
            <a:pPr marL="514350" indent="-514350">
              <a:lnSpc>
                <a:spcPct val="120000"/>
              </a:lnSpc>
              <a:buClrTx/>
              <a:buFont typeface="+mj-lt"/>
              <a:buAutoNum type="arabicPeriod"/>
            </a:pPr>
            <a:r>
              <a:rPr lang="ja-JP" altLang="en-US" dirty="0"/>
              <a:t>平面角とは平面上にあって互いに交わりかつ一直線をなすことのない二つの線相互のかたむきである．</a:t>
            </a:r>
          </a:p>
          <a:p>
            <a:pPr marL="514350" indent="-514350">
              <a:lnSpc>
                <a:spcPct val="120000"/>
              </a:lnSpc>
              <a:buClrTx/>
              <a:buFont typeface="+mj-lt"/>
              <a:buAutoNum type="arabicPeriod"/>
            </a:pPr>
            <a:r>
              <a:rPr lang="ja-JP" altLang="en-US" dirty="0"/>
              <a:t>角をはさむ線が直線であるとき</a:t>
            </a:r>
            <a:r>
              <a:rPr lang="en-US" altLang="ja-JP" dirty="0"/>
              <a:t>,</a:t>
            </a:r>
            <a:r>
              <a:rPr lang="ja-JP" altLang="en-US" dirty="0"/>
              <a:t>　その角は直線角とよばれる．</a:t>
            </a:r>
          </a:p>
          <a:p>
            <a:pPr marL="514350" indent="-514350">
              <a:lnSpc>
                <a:spcPct val="120000"/>
              </a:lnSpc>
              <a:buClrTx/>
              <a:buFont typeface="+mj-lt"/>
              <a:buAutoNum type="arabicPeriod"/>
            </a:pPr>
            <a:r>
              <a:rPr lang="ja-JP" altLang="en-US" dirty="0"/>
              <a:t>直線が直線の上に立てられて接角を互いに等しくするとき．等しい角の双方は直角であり，上に立つ直線はその下の直線に対して垂線とよばれる．</a:t>
            </a:r>
          </a:p>
        </p:txBody>
      </p:sp>
      <p:sp>
        <p:nvSpPr>
          <p:cNvPr id="5" name="スライド番号プレースホルダー 4"/>
          <p:cNvSpPr>
            <a:spLocks noGrp="1"/>
          </p:cNvSpPr>
          <p:nvPr>
            <p:ph type="sldNum" sz="quarter" idx="12"/>
          </p:nvPr>
        </p:nvSpPr>
        <p:spPr/>
        <p:txBody>
          <a:bodyPr/>
          <a:lstStyle/>
          <a:p>
            <a:fld id="{08AD9FC3-80BE-4E51-9FE6-EAD45F3D239D}" type="slidenum">
              <a:rPr lang="en-US" altLang="ja-JP" smtClean="0"/>
              <a:pPr/>
              <a:t>4</a:t>
            </a:fld>
            <a:endParaRPr lang="en-US" altLang="ja-JP" dirty="0"/>
          </a:p>
        </p:txBody>
      </p:sp>
    </p:spTree>
    <p:extLst>
      <p:ext uri="{BB962C8B-B14F-4D97-AF65-F5344CB8AC3E}">
        <p14:creationId xmlns:p14="http://schemas.microsoft.com/office/powerpoint/2010/main" val="2925555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定義</a:t>
            </a:r>
          </a:p>
        </p:txBody>
      </p:sp>
      <p:sp>
        <p:nvSpPr>
          <p:cNvPr id="3" name="コンテンツ プレースホルダー 2"/>
          <p:cNvSpPr>
            <a:spLocks noGrp="1"/>
          </p:cNvSpPr>
          <p:nvPr>
            <p:ph idx="1"/>
          </p:nvPr>
        </p:nvSpPr>
        <p:spPr>
          <a:xfrm>
            <a:off x="457200" y="1124744"/>
            <a:ext cx="8363272" cy="5112568"/>
          </a:xfrm>
        </p:spPr>
        <p:txBody>
          <a:bodyPr>
            <a:noAutofit/>
          </a:bodyPr>
          <a:lstStyle/>
          <a:p>
            <a:pPr marL="342900" indent="-342900">
              <a:buClrTx/>
              <a:buFont typeface="+mj-lt"/>
              <a:buAutoNum type="arabicPeriod" startAt="11"/>
            </a:pPr>
            <a:r>
              <a:rPr lang="ja-JP" altLang="en-US" sz="2000" dirty="0"/>
              <a:t>鈍角とは直角より大きい角である．</a:t>
            </a:r>
          </a:p>
          <a:p>
            <a:pPr marL="342900" indent="-342900">
              <a:buClrTx/>
              <a:buFont typeface="+mj-lt"/>
              <a:buAutoNum type="arabicPeriod" startAt="11"/>
            </a:pPr>
            <a:r>
              <a:rPr lang="ja-JP" altLang="en-US" sz="2000" dirty="0"/>
              <a:t>鋭角とは直角より小さい角である．</a:t>
            </a:r>
          </a:p>
          <a:p>
            <a:pPr marL="342900" indent="-342900">
              <a:buClrTx/>
              <a:buFont typeface="+mj-lt"/>
              <a:buAutoNum type="arabicPeriod" startAt="11"/>
            </a:pPr>
            <a:r>
              <a:rPr lang="ja-JP" altLang="en-US" sz="2000" dirty="0"/>
              <a:t>境界とはあるものの端である．</a:t>
            </a:r>
          </a:p>
          <a:p>
            <a:pPr marL="342900" indent="-342900">
              <a:buClrTx/>
              <a:buFont typeface="+mj-lt"/>
              <a:buAutoNum type="arabicPeriod" startAt="11"/>
            </a:pPr>
            <a:r>
              <a:rPr lang="ja-JP" altLang="en-US" sz="2000" dirty="0"/>
              <a:t>図形とは－</a:t>
            </a:r>
            <a:r>
              <a:rPr lang="ja-JP" altLang="en-US" sz="2000" dirty="0" err="1"/>
              <a:t>つ</a:t>
            </a:r>
            <a:r>
              <a:rPr lang="ja-JP" altLang="en-US" sz="2000" dirty="0"/>
              <a:t>または二つ以上の</a:t>
            </a:r>
            <a:r>
              <a:rPr lang="ja-JP" altLang="en-US" sz="2000" dirty="0">
                <a:solidFill>
                  <a:srgbClr val="FF0000"/>
                </a:solidFill>
              </a:rPr>
              <a:t>境界</a:t>
            </a:r>
            <a:r>
              <a:rPr lang="ja-JP" altLang="en-US" sz="2000" dirty="0"/>
              <a:t>によってか</a:t>
            </a:r>
            <a:r>
              <a:rPr lang="ja-JP" altLang="en-US" sz="2000" dirty="0">
                <a:solidFill>
                  <a:srgbClr val="FF0000"/>
                </a:solidFill>
              </a:rPr>
              <a:t>こまれた</a:t>
            </a:r>
            <a:r>
              <a:rPr lang="ja-JP" altLang="en-US" sz="2000" dirty="0"/>
              <a:t>ものである．</a:t>
            </a:r>
          </a:p>
          <a:p>
            <a:pPr marL="342900" indent="-342900">
              <a:buClrTx/>
              <a:buFont typeface="+mj-lt"/>
              <a:buAutoNum type="arabicPeriod" startAt="11"/>
            </a:pPr>
            <a:r>
              <a:rPr lang="ja-JP" altLang="en-US" sz="2000" dirty="0">
                <a:solidFill>
                  <a:srgbClr val="0000FF"/>
                </a:solidFill>
              </a:rPr>
              <a:t>円</a:t>
            </a:r>
            <a:r>
              <a:rPr lang="ja-JP" altLang="en-US" sz="2000" dirty="0"/>
              <a:t>とは－</a:t>
            </a:r>
            <a:r>
              <a:rPr lang="ja-JP" altLang="en-US" sz="2000" dirty="0" err="1"/>
              <a:t>つの</a:t>
            </a:r>
            <a:r>
              <a:rPr lang="ja-JP" altLang="en-US" sz="2000" dirty="0"/>
              <a:t>線にかこまれた平面図形で．その図形の内部に</a:t>
            </a:r>
            <a:r>
              <a:rPr lang="ja-JP" altLang="en-US" sz="2000" dirty="0">
                <a:solidFill>
                  <a:srgbClr val="FF0000"/>
                </a:solidFill>
              </a:rPr>
              <a:t>ある</a:t>
            </a:r>
            <a:r>
              <a:rPr lang="en-US" altLang="ja-JP" sz="2000" dirty="0">
                <a:solidFill>
                  <a:srgbClr val="FF0000"/>
                </a:solidFill>
              </a:rPr>
              <a:t>1</a:t>
            </a:r>
            <a:r>
              <a:rPr lang="ja-JP" altLang="en-US" sz="2000" dirty="0">
                <a:solidFill>
                  <a:srgbClr val="FF0000"/>
                </a:solidFill>
              </a:rPr>
              <a:t>点からそれへひかれたすべての線分が互いに等しい</a:t>
            </a:r>
            <a:r>
              <a:rPr lang="ja-JP" altLang="en-US" sz="2000" dirty="0"/>
              <a:t>ものである．</a:t>
            </a:r>
          </a:p>
          <a:p>
            <a:pPr marL="342900" indent="-342900">
              <a:buClrTx/>
              <a:buFont typeface="+mj-lt"/>
              <a:buAutoNum type="arabicPeriod" startAt="11"/>
            </a:pPr>
            <a:r>
              <a:rPr lang="ja-JP" altLang="en-US" sz="2000" dirty="0"/>
              <a:t>この点は円の中心とよばれる．</a:t>
            </a:r>
          </a:p>
          <a:p>
            <a:pPr marL="342900" indent="-342900">
              <a:buClrTx/>
              <a:buFont typeface="+mj-lt"/>
              <a:buAutoNum type="arabicPeriod" startAt="11"/>
            </a:pPr>
            <a:r>
              <a:rPr lang="ja-JP" altLang="en-US" sz="2000" dirty="0">
                <a:solidFill>
                  <a:srgbClr val="FF0000"/>
                </a:solidFill>
              </a:rPr>
              <a:t>円の直径</a:t>
            </a:r>
            <a:r>
              <a:rPr lang="ja-JP" altLang="en-US" sz="2000" dirty="0"/>
              <a:t>とは円の中心を通り両方向で円周によって限られた線分であり．それはまた円を</a:t>
            </a:r>
            <a:r>
              <a:rPr lang="en-US" altLang="ja-JP" sz="2000" dirty="0"/>
              <a:t>2</a:t>
            </a:r>
            <a:r>
              <a:rPr lang="ja-JP" altLang="en-US" sz="2000" dirty="0"/>
              <a:t>等分する．</a:t>
            </a:r>
          </a:p>
          <a:p>
            <a:pPr marL="342900" indent="-342900">
              <a:buClrTx/>
              <a:buFont typeface="+mj-lt"/>
              <a:buAutoNum type="arabicPeriod" startAt="11"/>
            </a:pPr>
            <a:r>
              <a:rPr lang="ja-JP" altLang="en-US" sz="2000" dirty="0"/>
              <a:t>半円とは直径とそれによって切り取られた弧とによってかこまれた図形である．半円の中心は円のそれと同じである．</a:t>
            </a:r>
          </a:p>
          <a:p>
            <a:pPr marL="342900" indent="-342900">
              <a:lnSpc>
                <a:spcPct val="150000"/>
              </a:lnSpc>
              <a:buClrTx/>
              <a:buFont typeface="+mj-lt"/>
              <a:buAutoNum type="arabicPeriod" startAt="11"/>
            </a:pPr>
            <a:r>
              <a:rPr lang="ja-JP" altLang="en-US" sz="2000" dirty="0"/>
              <a:t>直線図形とは</a:t>
            </a:r>
            <a:r>
              <a:rPr lang="ja-JP" altLang="en-US" sz="2000" dirty="0">
                <a:solidFill>
                  <a:srgbClr val="FF0000"/>
                </a:solidFill>
              </a:rPr>
              <a:t>線分</a:t>
            </a:r>
            <a:r>
              <a:rPr lang="ja-JP" altLang="en-US" sz="2000" dirty="0"/>
              <a:t>によって</a:t>
            </a:r>
            <a:r>
              <a:rPr lang="ja-JP" altLang="en-US" sz="2000" dirty="0">
                <a:solidFill>
                  <a:srgbClr val="FF0000"/>
                </a:solidFill>
              </a:rPr>
              <a:t>かこまれた</a:t>
            </a:r>
            <a:r>
              <a:rPr lang="ja-JP" altLang="en-US" sz="2000" dirty="0"/>
              <a:t>図形であり，</a:t>
            </a:r>
            <a:r>
              <a:rPr lang="ja-JP" altLang="en-US" sz="2000" dirty="0">
                <a:solidFill>
                  <a:srgbClr val="0000FF"/>
                </a:solidFill>
              </a:rPr>
              <a:t>三辺形</a:t>
            </a:r>
            <a:r>
              <a:rPr lang="ja-JP" altLang="en-US" sz="2000" dirty="0"/>
              <a:t>とは三つの</a:t>
            </a:r>
            <a:r>
              <a:rPr lang="en-US" altLang="ja-JP" sz="2000" dirty="0"/>
              <a:t>,</a:t>
            </a:r>
            <a:r>
              <a:rPr lang="ja-JP" altLang="en-US" sz="2000" dirty="0"/>
              <a:t>四辺形とは四つの，多辺形とは四つより多くの</a:t>
            </a:r>
            <a:r>
              <a:rPr lang="ja-JP" altLang="en-US" sz="2000" dirty="0">
                <a:solidFill>
                  <a:srgbClr val="FF0000"/>
                </a:solidFill>
              </a:rPr>
              <a:t>線分にかこまれた図形</a:t>
            </a:r>
            <a:r>
              <a:rPr lang="ja-JP" altLang="en-US" sz="2000" dirty="0"/>
              <a:t>である．</a:t>
            </a:r>
            <a:endParaRPr lang="en-US" altLang="ja-JP" sz="2000" dirty="0"/>
          </a:p>
        </p:txBody>
      </p:sp>
      <p:sp>
        <p:nvSpPr>
          <p:cNvPr id="4" name="スライド番号プレースホルダー 3"/>
          <p:cNvSpPr>
            <a:spLocks noGrp="1"/>
          </p:cNvSpPr>
          <p:nvPr>
            <p:ph type="sldNum" sz="quarter" idx="12"/>
          </p:nvPr>
        </p:nvSpPr>
        <p:spPr/>
        <p:txBody>
          <a:bodyPr/>
          <a:lstStyle/>
          <a:p>
            <a:fld id="{08AD9FC3-80BE-4E51-9FE6-EAD45F3D239D}" type="slidenum">
              <a:rPr lang="en-US" altLang="ja-JP" smtClean="0"/>
              <a:pPr/>
              <a:t>5</a:t>
            </a:fld>
            <a:endParaRPr lang="en-US" altLang="ja-JP" dirty="0"/>
          </a:p>
        </p:txBody>
      </p:sp>
    </p:spTree>
    <p:extLst>
      <p:ext uri="{BB962C8B-B14F-4D97-AF65-F5344CB8AC3E}">
        <p14:creationId xmlns:p14="http://schemas.microsoft.com/office/powerpoint/2010/main" val="2269306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定義</a:t>
            </a:r>
          </a:p>
        </p:txBody>
      </p:sp>
      <p:sp>
        <p:nvSpPr>
          <p:cNvPr id="3" name="コンテンツ プレースホルダー 2"/>
          <p:cNvSpPr>
            <a:spLocks noGrp="1"/>
          </p:cNvSpPr>
          <p:nvPr>
            <p:ph idx="1"/>
          </p:nvPr>
        </p:nvSpPr>
        <p:spPr/>
        <p:txBody>
          <a:bodyPr>
            <a:normAutofit/>
          </a:bodyPr>
          <a:lstStyle/>
          <a:p>
            <a:pPr marL="514350" indent="-514350">
              <a:buClrTx/>
              <a:buFont typeface="+mj-lt"/>
              <a:buAutoNum type="arabicPeriod" startAt="20"/>
            </a:pPr>
            <a:r>
              <a:rPr lang="ja-JP" altLang="en-US" sz="2000" dirty="0"/>
              <a:t>三辺形のうち</a:t>
            </a:r>
            <a:r>
              <a:rPr lang="ja-JP" altLang="en-US" sz="2000" dirty="0">
                <a:solidFill>
                  <a:srgbClr val="0000FF"/>
                </a:solidFill>
              </a:rPr>
              <a:t>等辺三角形</a:t>
            </a:r>
            <a:r>
              <a:rPr lang="ja-JP" altLang="en-US" sz="2000" dirty="0"/>
              <a:t>とは</a:t>
            </a:r>
            <a:r>
              <a:rPr lang="en-US" altLang="ja-JP" sz="2000" dirty="0"/>
              <a:t>3</a:t>
            </a:r>
            <a:r>
              <a:rPr lang="ja-JP" altLang="en-US" sz="2000" dirty="0" err="1"/>
              <a:t>つの</a:t>
            </a:r>
            <a:r>
              <a:rPr lang="ja-JP" altLang="en-US" sz="2000" dirty="0"/>
              <a:t>等しい辺をもつもの，</a:t>
            </a:r>
            <a:r>
              <a:rPr lang="ja-JP" altLang="en-US" sz="2000" dirty="0">
                <a:solidFill>
                  <a:srgbClr val="0000FF"/>
                </a:solidFill>
              </a:rPr>
              <a:t>二等辺三角形</a:t>
            </a:r>
            <a:r>
              <a:rPr lang="ja-JP" altLang="en-US" sz="2000" dirty="0"/>
              <a:t>とは</a:t>
            </a:r>
            <a:r>
              <a:rPr lang="en-US" altLang="ja-JP" sz="2000" dirty="0"/>
              <a:t>2</a:t>
            </a:r>
            <a:r>
              <a:rPr lang="ja-JP" altLang="en-US" sz="2000" dirty="0" err="1"/>
              <a:t>つだけ</a:t>
            </a:r>
            <a:r>
              <a:rPr lang="ja-JP" altLang="en-US" sz="2000" dirty="0"/>
              <a:t>等しい辺をもつもの，</a:t>
            </a:r>
            <a:r>
              <a:rPr lang="ja-JP" altLang="en-US" sz="2000" dirty="0">
                <a:solidFill>
                  <a:srgbClr val="0000FF"/>
                </a:solidFill>
              </a:rPr>
              <a:t>不等辺三角形</a:t>
            </a:r>
            <a:r>
              <a:rPr lang="ja-JP" altLang="en-US" sz="2000" dirty="0"/>
              <a:t>とは三つの不等な辺をもつものである</a:t>
            </a:r>
            <a:r>
              <a:rPr lang="en-US" altLang="ja-JP" sz="2000" dirty="0"/>
              <a:t>.</a:t>
            </a:r>
          </a:p>
          <a:p>
            <a:pPr marL="514350" indent="-514350">
              <a:buClrTx/>
              <a:buFont typeface="+mj-lt"/>
              <a:buAutoNum type="arabicPeriod" startAt="20"/>
            </a:pPr>
            <a:r>
              <a:rPr lang="ja-JP" altLang="en-US" sz="2000" dirty="0"/>
              <a:t>さらに三辺形のうち</a:t>
            </a:r>
            <a:r>
              <a:rPr lang="en-US" altLang="ja-JP" sz="2000" dirty="0"/>
              <a:t>,</a:t>
            </a:r>
            <a:r>
              <a:rPr lang="ja-JP" altLang="en-US" sz="2000" dirty="0"/>
              <a:t>直角三角形とは直角をもつもの</a:t>
            </a:r>
            <a:r>
              <a:rPr lang="en-US" altLang="ja-JP" sz="2000" dirty="0"/>
              <a:t>.</a:t>
            </a:r>
            <a:r>
              <a:rPr lang="ja-JP" altLang="en-US" sz="2000" dirty="0">
                <a:solidFill>
                  <a:srgbClr val="0000FF"/>
                </a:solidFill>
              </a:rPr>
              <a:t>鈍角三角形</a:t>
            </a:r>
            <a:r>
              <a:rPr lang="ja-JP" altLang="en-US" sz="2000" dirty="0"/>
              <a:t>とは鈍角をもつもの</a:t>
            </a:r>
            <a:r>
              <a:rPr lang="en-US" altLang="ja-JP" sz="2000" dirty="0"/>
              <a:t>.</a:t>
            </a:r>
            <a:r>
              <a:rPr lang="ja-JP" altLang="en-US" sz="2000" dirty="0">
                <a:solidFill>
                  <a:srgbClr val="0000FF"/>
                </a:solidFill>
              </a:rPr>
              <a:t>鋭角三角形</a:t>
            </a:r>
            <a:r>
              <a:rPr lang="ja-JP" altLang="en-US" sz="2000" dirty="0"/>
              <a:t>とは三つの鋭角をもつものである</a:t>
            </a:r>
            <a:r>
              <a:rPr lang="en-US" altLang="ja-JP" sz="2000" dirty="0"/>
              <a:t>.</a:t>
            </a:r>
          </a:p>
          <a:p>
            <a:pPr marL="514350" indent="-514350">
              <a:buClrTx/>
              <a:buFont typeface="+mj-lt"/>
              <a:buAutoNum type="arabicPeriod" startAt="20"/>
            </a:pPr>
            <a:r>
              <a:rPr lang="ja-JP" altLang="en-US" sz="2000" dirty="0"/>
              <a:t>四辺形のうち</a:t>
            </a:r>
            <a:r>
              <a:rPr lang="en-US" altLang="ja-JP" sz="2000" dirty="0"/>
              <a:t>,</a:t>
            </a:r>
            <a:r>
              <a:rPr lang="ja-JP" altLang="en-US" sz="2000" dirty="0">
                <a:solidFill>
                  <a:srgbClr val="0000FF"/>
                </a:solidFill>
              </a:rPr>
              <a:t>正方形</a:t>
            </a:r>
            <a:r>
              <a:rPr lang="ja-JP" altLang="en-US" sz="2000" dirty="0"/>
              <a:t>とは</a:t>
            </a:r>
            <a:r>
              <a:rPr lang="ja-JP" altLang="en-US" sz="2000" dirty="0">
                <a:solidFill>
                  <a:srgbClr val="FF0000"/>
                </a:solidFill>
              </a:rPr>
              <a:t>等辺でかつ角が直角</a:t>
            </a:r>
            <a:r>
              <a:rPr lang="ja-JP" altLang="en-US" sz="2000" dirty="0"/>
              <a:t>のもの</a:t>
            </a:r>
            <a:r>
              <a:rPr lang="en-US" altLang="ja-JP" sz="2000" dirty="0"/>
              <a:t>.</a:t>
            </a:r>
            <a:r>
              <a:rPr lang="ja-JP" altLang="en-US" sz="2000" dirty="0">
                <a:solidFill>
                  <a:srgbClr val="0000FF"/>
                </a:solidFill>
              </a:rPr>
              <a:t>矩形</a:t>
            </a:r>
            <a:r>
              <a:rPr lang="ja-JP" altLang="en-US" sz="2000" dirty="0"/>
              <a:t>とは</a:t>
            </a:r>
            <a:r>
              <a:rPr lang="ja-JP" altLang="en-US" sz="2000" dirty="0">
                <a:solidFill>
                  <a:srgbClr val="FF0000"/>
                </a:solidFill>
              </a:rPr>
              <a:t>角が直角で</a:t>
            </a:r>
            <a:r>
              <a:rPr lang="en-US" altLang="ja-JP" sz="2000" dirty="0">
                <a:solidFill>
                  <a:srgbClr val="FF0000"/>
                </a:solidFill>
              </a:rPr>
              <a:t>.</a:t>
            </a:r>
            <a:r>
              <a:rPr lang="ja-JP" altLang="en-US" sz="2000" dirty="0">
                <a:solidFill>
                  <a:srgbClr val="FF0000"/>
                </a:solidFill>
              </a:rPr>
              <a:t>等辺でない</a:t>
            </a:r>
            <a:r>
              <a:rPr lang="ja-JP" altLang="en-US" sz="2000" dirty="0"/>
              <a:t>もの</a:t>
            </a:r>
            <a:r>
              <a:rPr lang="en-US" altLang="ja-JP" sz="2000" dirty="0"/>
              <a:t>.</a:t>
            </a:r>
            <a:r>
              <a:rPr lang="ja-JP" altLang="en-US" sz="2000" dirty="0">
                <a:solidFill>
                  <a:srgbClr val="0000FF"/>
                </a:solidFill>
              </a:rPr>
              <a:t>菱形</a:t>
            </a:r>
            <a:r>
              <a:rPr lang="ja-JP" altLang="en-US" sz="2000" dirty="0"/>
              <a:t>とは</a:t>
            </a:r>
            <a:r>
              <a:rPr lang="ja-JP" altLang="en-US" sz="2000" dirty="0">
                <a:solidFill>
                  <a:srgbClr val="FF0000"/>
                </a:solidFill>
              </a:rPr>
              <a:t>等辺で</a:t>
            </a:r>
            <a:r>
              <a:rPr lang="en-US" altLang="ja-JP" sz="2000" dirty="0">
                <a:solidFill>
                  <a:srgbClr val="FF0000"/>
                </a:solidFill>
              </a:rPr>
              <a:t>.</a:t>
            </a:r>
            <a:r>
              <a:rPr lang="ja-JP" altLang="en-US" sz="2000" dirty="0">
                <a:solidFill>
                  <a:srgbClr val="FF0000"/>
                </a:solidFill>
              </a:rPr>
              <a:t>角が直角でない</a:t>
            </a:r>
            <a:r>
              <a:rPr lang="ja-JP" altLang="en-US" sz="2000" dirty="0"/>
              <a:t>もの</a:t>
            </a:r>
            <a:r>
              <a:rPr lang="en-US" altLang="ja-JP" sz="2000" dirty="0"/>
              <a:t>.</a:t>
            </a:r>
            <a:r>
              <a:rPr lang="ja-JP" altLang="en-US" sz="2000" dirty="0">
                <a:solidFill>
                  <a:srgbClr val="0000FF"/>
                </a:solidFill>
              </a:rPr>
              <a:t>長斜方形</a:t>
            </a:r>
            <a:r>
              <a:rPr lang="ja-JP" altLang="en-US" sz="2000" dirty="0"/>
              <a:t>とは</a:t>
            </a:r>
            <a:r>
              <a:rPr lang="ja-JP" altLang="en-US" sz="2000" dirty="0">
                <a:solidFill>
                  <a:srgbClr val="FF0000"/>
                </a:solidFill>
              </a:rPr>
              <a:t>対辺と対角が等しいが</a:t>
            </a:r>
            <a:r>
              <a:rPr lang="en-US" altLang="ja-JP" sz="2000" dirty="0">
                <a:solidFill>
                  <a:srgbClr val="FF0000"/>
                </a:solidFill>
              </a:rPr>
              <a:t>.</a:t>
            </a:r>
            <a:r>
              <a:rPr lang="ja-JP" altLang="en-US" sz="2000" dirty="0">
                <a:solidFill>
                  <a:srgbClr val="FF0000"/>
                </a:solidFill>
              </a:rPr>
              <a:t>等辺でなく角が直角でないもの</a:t>
            </a:r>
            <a:r>
              <a:rPr lang="ja-JP" altLang="en-US" sz="2000" dirty="0"/>
              <a:t>である</a:t>
            </a:r>
            <a:r>
              <a:rPr lang="en-US" altLang="ja-JP" sz="2000" dirty="0"/>
              <a:t>.</a:t>
            </a:r>
            <a:r>
              <a:rPr lang="ja-JP" altLang="en-US" sz="2000" dirty="0"/>
              <a:t>これら以外の四辺形はトラペジオンとよばれるとせよ</a:t>
            </a:r>
            <a:r>
              <a:rPr lang="en-US" altLang="ja-JP" sz="2000" dirty="0"/>
              <a:t>.</a:t>
            </a:r>
          </a:p>
          <a:p>
            <a:pPr marL="514350" indent="-514350">
              <a:buClrTx/>
              <a:buFont typeface="+mj-lt"/>
              <a:buAutoNum type="arabicPeriod" startAt="20"/>
            </a:pPr>
            <a:r>
              <a:rPr lang="ja-JP" altLang="en-US" sz="2000" dirty="0"/>
              <a:t>平行線とは，同一の平面上にあって，　両方向に限りなく延長しても</a:t>
            </a:r>
            <a:r>
              <a:rPr lang="en-US" altLang="ja-JP" sz="2000" dirty="0"/>
              <a:t>.</a:t>
            </a:r>
            <a:r>
              <a:rPr lang="ja-JP" altLang="en-US" sz="2000" dirty="0"/>
              <a:t>いずれの方向においても互いに交わらない直線である</a:t>
            </a:r>
            <a:r>
              <a:rPr lang="en-US" altLang="ja-JP" sz="2000" dirty="0"/>
              <a:t>.</a:t>
            </a:r>
          </a:p>
          <a:p>
            <a:endParaRPr kumimoji="1" lang="ja-JP" altLang="en-US" dirty="0"/>
          </a:p>
        </p:txBody>
      </p:sp>
      <p:sp>
        <p:nvSpPr>
          <p:cNvPr id="4" name="スライド番号プレースホルダー 3"/>
          <p:cNvSpPr>
            <a:spLocks noGrp="1"/>
          </p:cNvSpPr>
          <p:nvPr>
            <p:ph type="sldNum" sz="quarter" idx="12"/>
          </p:nvPr>
        </p:nvSpPr>
        <p:spPr/>
        <p:txBody>
          <a:bodyPr/>
          <a:lstStyle/>
          <a:p>
            <a:fld id="{08AD9FC3-80BE-4E51-9FE6-EAD45F3D239D}" type="slidenum">
              <a:rPr lang="en-US" altLang="ja-JP" smtClean="0"/>
              <a:pPr/>
              <a:t>6</a:t>
            </a:fld>
            <a:endParaRPr lang="en-US" altLang="ja-JP" dirty="0"/>
          </a:p>
        </p:txBody>
      </p:sp>
    </p:spTree>
    <p:extLst>
      <p:ext uri="{BB962C8B-B14F-4D97-AF65-F5344CB8AC3E}">
        <p14:creationId xmlns:p14="http://schemas.microsoft.com/office/powerpoint/2010/main" val="4213461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いろいろな定義</a:t>
            </a:r>
          </a:p>
        </p:txBody>
      </p:sp>
      <p:sp>
        <p:nvSpPr>
          <p:cNvPr id="3" name="コンテンツ プレースホルダー 2"/>
          <p:cNvSpPr>
            <a:spLocks noGrp="1"/>
          </p:cNvSpPr>
          <p:nvPr>
            <p:ph idx="1"/>
          </p:nvPr>
        </p:nvSpPr>
        <p:spPr/>
        <p:txBody>
          <a:bodyPr>
            <a:normAutofit fontScale="70000" lnSpcReduction="20000"/>
          </a:bodyPr>
          <a:lstStyle/>
          <a:p>
            <a:r>
              <a:rPr kumimoji="1" lang="ja-JP" altLang="en-US" dirty="0"/>
              <a:t>直線</a:t>
            </a:r>
            <a:r>
              <a:rPr lang="ja-JP" altLang="en-US" dirty="0"/>
              <a:t>　どこまでもまっすぐ無限に伸びて端点を持たない</a:t>
            </a:r>
            <a:endParaRPr lang="en-US" altLang="ja-JP" dirty="0"/>
          </a:p>
          <a:p>
            <a:pPr lvl="1"/>
            <a:r>
              <a:rPr lang="en-US" altLang="ja-JP" dirty="0"/>
              <a:t>2</a:t>
            </a:r>
            <a:r>
              <a:rPr lang="ja-JP" altLang="en-US" dirty="0" err="1"/>
              <a:t>つの</a:t>
            </a:r>
            <a:r>
              <a:rPr lang="ja-JP" altLang="en-US" dirty="0"/>
              <a:t>異なる点を与えれば、それを通る直線は</a:t>
            </a:r>
            <a:r>
              <a:rPr lang="en-US" altLang="ja-JP" dirty="0"/>
              <a:t>1</a:t>
            </a:r>
            <a:r>
              <a:rPr lang="ja-JP" altLang="en-US" dirty="0" err="1"/>
              <a:t>つに</a:t>
            </a:r>
            <a:r>
              <a:rPr lang="ja-JP" altLang="en-US" dirty="0"/>
              <a:t>決まる。（最短距離）</a:t>
            </a:r>
          </a:p>
          <a:p>
            <a:r>
              <a:rPr kumimoji="1" lang="ja-JP" altLang="en-US" dirty="0"/>
              <a:t>線分　両端のあるまっすぐな線</a:t>
            </a:r>
            <a:endParaRPr kumimoji="1" lang="en-US" altLang="ja-JP" dirty="0"/>
          </a:p>
          <a:p>
            <a:r>
              <a:rPr kumimoji="1" lang="ja-JP" altLang="en-US" dirty="0"/>
              <a:t>半直線　</a:t>
            </a:r>
            <a:r>
              <a:rPr kumimoji="1" lang="en-US" altLang="ja-JP" dirty="0"/>
              <a:t>1</a:t>
            </a:r>
            <a:r>
              <a:rPr kumimoji="1" lang="ja-JP" altLang="en-US" dirty="0"/>
              <a:t>点を端点として</a:t>
            </a:r>
            <a:r>
              <a:rPr kumimoji="1" lang="en-US" altLang="ja-JP" dirty="0"/>
              <a:t>1</a:t>
            </a:r>
            <a:r>
              <a:rPr kumimoji="1" lang="ja-JP" altLang="en-US" dirty="0"/>
              <a:t>方に限りなく伸びるまっすぐな線</a:t>
            </a:r>
            <a:endParaRPr kumimoji="1" lang="en-US" altLang="ja-JP" dirty="0"/>
          </a:p>
          <a:p>
            <a:r>
              <a:rPr kumimoji="1" lang="ja-JP" altLang="en-US" dirty="0"/>
              <a:t>角　ある点から伸びる</a:t>
            </a:r>
            <a:r>
              <a:rPr kumimoji="1" lang="en-US" altLang="ja-JP" dirty="0"/>
              <a:t>2</a:t>
            </a:r>
            <a:r>
              <a:rPr kumimoji="1" lang="ja-JP" altLang="en-US" dirty="0"/>
              <a:t>本の半直線　図形</a:t>
            </a:r>
            <a:endParaRPr kumimoji="1" lang="en-US" altLang="ja-JP" dirty="0"/>
          </a:p>
          <a:p>
            <a:r>
              <a:rPr lang="ja-JP" altLang="en-US" dirty="0"/>
              <a:t>補角　</a:t>
            </a:r>
            <a:r>
              <a:rPr lang="en-US" altLang="ja-JP" dirty="0"/>
              <a:t>2</a:t>
            </a:r>
            <a:r>
              <a:rPr lang="ja-JP" altLang="en-US" dirty="0"/>
              <a:t>直線が交わってできた</a:t>
            </a:r>
            <a:r>
              <a:rPr lang="en-US" altLang="ja-JP" dirty="0"/>
              <a:t>4</a:t>
            </a:r>
            <a:r>
              <a:rPr lang="ja-JP" altLang="en-US" dirty="0" err="1"/>
              <a:t>つの</a:t>
            </a:r>
            <a:r>
              <a:rPr lang="ja-JP" altLang="en-US" dirty="0"/>
              <a:t>角のうち，となり合わせの角</a:t>
            </a:r>
            <a:endParaRPr kumimoji="1" lang="en-US" altLang="ja-JP" dirty="0"/>
          </a:p>
          <a:p>
            <a:r>
              <a:rPr kumimoji="1" lang="ja-JP" altLang="en-US" dirty="0"/>
              <a:t>直角　</a:t>
            </a:r>
            <a:r>
              <a:rPr kumimoji="1" lang="en-US" altLang="ja-JP" dirty="0"/>
              <a:t>1</a:t>
            </a:r>
            <a:r>
              <a:rPr kumimoji="1" lang="ja-JP" altLang="en-US" dirty="0" err="1"/>
              <a:t>つの</a:t>
            </a:r>
            <a:r>
              <a:rPr kumimoji="1" lang="ja-JP" altLang="en-US" dirty="0"/>
              <a:t>角が補角と等しい</a:t>
            </a:r>
            <a:endParaRPr kumimoji="1" lang="en-US" altLang="ja-JP" dirty="0"/>
          </a:p>
          <a:p>
            <a:r>
              <a:rPr kumimoji="1" lang="ja-JP" altLang="en-US" dirty="0"/>
              <a:t>平角　</a:t>
            </a:r>
            <a:r>
              <a:rPr kumimoji="1" lang="en-US" altLang="ja-JP" dirty="0"/>
              <a:t>2</a:t>
            </a:r>
            <a:r>
              <a:rPr kumimoji="1" lang="ja-JP" altLang="en-US" dirty="0"/>
              <a:t>∠</a:t>
            </a:r>
            <a:r>
              <a:rPr kumimoji="1" lang="en-US" altLang="ja-JP" dirty="0"/>
              <a:t>R</a:t>
            </a:r>
            <a:r>
              <a:rPr kumimoji="1" lang="ja-JP" altLang="en-US" dirty="0"/>
              <a:t>　</a:t>
            </a:r>
            <a:r>
              <a:rPr kumimoji="1" lang="en-US" altLang="ja-JP" dirty="0"/>
              <a:t>right</a:t>
            </a:r>
            <a:r>
              <a:rPr kumimoji="1" lang="ja-JP" altLang="en-US" dirty="0"/>
              <a:t>　</a:t>
            </a:r>
            <a:r>
              <a:rPr kumimoji="1" lang="en-US" altLang="ja-JP" dirty="0"/>
              <a:t>angle</a:t>
            </a:r>
          </a:p>
          <a:p>
            <a:r>
              <a:rPr kumimoji="1" lang="ja-JP" altLang="en-US" dirty="0"/>
              <a:t>劣角　</a:t>
            </a:r>
            <a:r>
              <a:rPr kumimoji="1" lang="en-US" altLang="ja-JP" dirty="0"/>
              <a:t>0</a:t>
            </a:r>
            <a:r>
              <a:rPr kumimoji="1" lang="ja-JP" altLang="en-US" dirty="0"/>
              <a:t>～</a:t>
            </a:r>
            <a:r>
              <a:rPr kumimoji="1" lang="en-US" altLang="ja-JP" dirty="0"/>
              <a:t>2</a:t>
            </a:r>
            <a:r>
              <a:rPr kumimoji="1" lang="ja-JP" altLang="en-US" dirty="0"/>
              <a:t>∠</a:t>
            </a:r>
            <a:r>
              <a:rPr kumimoji="1" lang="en-US" altLang="ja-JP" dirty="0"/>
              <a:t>R</a:t>
            </a:r>
          </a:p>
          <a:p>
            <a:r>
              <a:rPr kumimoji="1" lang="ja-JP" altLang="en-US" dirty="0"/>
              <a:t>優角　</a:t>
            </a:r>
            <a:r>
              <a:rPr kumimoji="1" lang="en-US" altLang="ja-JP" dirty="0"/>
              <a:t>2</a:t>
            </a:r>
            <a:r>
              <a:rPr kumimoji="1" lang="ja-JP" altLang="en-US" dirty="0"/>
              <a:t>∠</a:t>
            </a:r>
            <a:r>
              <a:rPr kumimoji="1" lang="en-US" altLang="ja-JP" dirty="0"/>
              <a:t>R</a:t>
            </a:r>
            <a:r>
              <a:rPr kumimoji="1" lang="ja-JP" altLang="en-US" dirty="0"/>
              <a:t>～</a:t>
            </a:r>
            <a:r>
              <a:rPr kumimoji="1" lang="en-US" altLang="ja-JP" dirty="0"/>
              <a:t>4</a:t>
            </a:r>
            <a:r>
              <a:rPr kumimoji="1" lang="ja-JP" altLang="en-US" dirty="0"/>
              <a:t>∠</a:t>
            </a:r>
            <a:r>
              <a:rPr kumimoji="1" lang="en-US" altLang="ja-JP" dirty="0"/>
              <a:t>R</a:t>
            </a:r>
          </a:p>
          <a:p>
            <a:r>
              <a:rPr kumimoji="1" lang="ja-JP" altLang="en-US" dirty="0"/>
              <a:t>対頂角　</a:t>
            </a:r>
            <a:r>
              <a:rPr kumimoji="1" lang="en-US" altLang="ja-JP" dirty="0"/>
              <a:t>2</a:t>
            </a:r>
            <a:r>
              <a:rPr kumimoji="1" lang="ja-JP" altLang="en-US" dirty="0"/>
              <a:t>直線が交わってできた</a:t>
            </a:r>
            <a:r>
              <a:rPr kumimoji="1" lang="en-US" altLang="ja-JP" dirty="0"/>
              <a:t>4</a:t>
            </a:r>
            <a:r>
              <a:rPr kumimoji="1" lang="ja-JP" altLang="en-US" dirty="0" err="1"/>
              <a:t>つの</a:t>
            </a:r>
            <a:r>
              <a:rPr kumimoji="1" lang="ja-JP" altLang="en-US" dirty="0"/>
              <a:t>角のうち，向かい合わせの角</a:t>
            </a:r>
            <a:endParaRPr kumimoji="1" lang="en-US" altLang="ja-JP" dirty="0"/>
          </a:p>
          <a:p>
            <a:r>
              <a:rPr kumimoji="1" lang="ja-JP" altLang="en-US" dirty="0"/>
              <a:t>同位角　</a:t>
            </a:r>
            <a:r>
              <a:rPr kumimoji="1" lang="en-US" altLang="ja-JP" dirty="0"/>
              <a:t>2</a:t>
            </a:r>
            <a:r>
              <a:rPr kumimoji="1" lang="ja-JP" altLang="en-US" dirty="0"/>
              <a:t>本の平行線に第</a:t>
            </a:r>
            <a:r>
              <a:rPr kumimoji="1" lang="en-US" altLang="ja-JP" dirty="0"/>
              <a:t>3</a:t>
            </a:r>
            <a:r>
              <a:rPr kumimoji="1" lang="ja-JP" altLang="en-US" dirty="0"/>
              <a:t>の直線</a:t>
            </a:r>
            <a:r>
              <a:rPr lang="ja-JP" altLang="en-US" dirty="0"/>
              <a:t>が交わる</a:t>
            </a:r>
            <a:r>
              <a:rPr lang="en-US" altLang="ja-JP" dirty="0"/>
              <a:t>8</a:t>
            </a:r>
            <a:r>
              <a:rPr lang="ja-JP" altLang="en-US" dirty="0" err="1"/>
              <a:t>つの</a:t>
            </a:r>
            <a:r>
              <a:rPr lang="ja-JP" altLang="en-US" dirty="0"/>
              <a:t>角のうち，異なる頂点から同じ方位に向けて開く</a:t>
            </a:r>
            <a:r>
              <a:rPr lang="en-US" altLang="ja-JP" dirty="0"/>
              <a:t>2</a:t>
            </a:r>
            <a:r>
              <a:rPr lang="ja-JP" altLang="en-US" dirty="0"/>
              <a:t>角の組</a:t>
            </a:r>
            <a:endParaRPr kumimoji="1" lang="en-US" altLang="ja-JP" dirty="0"/>
          </a:p>
          <a:p>
            <a:r>
              <a:rPr lang="ja-JP" altLang="en-US" dirty="0"/>
              <a:t>錯角　平面上にある</a:t>
            </a:r>
            <a:r>
              <a:rPr lang="en-US" altLang="ja-JP" dirty="0"/>
              <a:t>2</a:t>
            </a:r>
            <a:r>
              <a:rPr lang="ja-JP" altLang="en-US" dirty="0"/>
              <a:t>直線に他の</a:t>
            </a:r>
            <a:r>
              <a:rPr lang="en-US" altLang="ja-JP" dirty="0"/>
              <a:t>1</a:t>
            </a:r>
            <a:r>
              <a:rPr lang="ja-JP" altLang="en-US" dirty="0"/>
              <a:t>本の直線が交わってできる角のうち，斜め向かいに位置する角</a:t>
            </a:r>
            <a:endParaRPr kumimoji="1" lang="en-US" altLang="ja-JP" dirty="0"/>
          </a:p>
          <a:p>
            <a:r>
              <a:rPr kumimoji="1" lang="ja-JP" altLang="en-US" dirty="0"/>
              <a:t>辺　</a:t>
            </a:r>
            <a:endParaRPr kumimoji="1" lang="en-US" altLang="ja-JP" dirty="0"/>
          </a:p>
          <a:p>
            <a:r>
              <a:rPr kumimoji="1" lang="ja-JP" altLang="en-US" dirty="0"/>
              <a:t>三角形　</a:t>
            </a:r>
            <a:r>
              <a:rPr kumimoji="1" lang="en-US" altLang="ja-JP" dirty="0"/>
              <a:t>3</a:t>
            </a:r>
            <a:r>
              <a:rPr kumimoji="1" lang="ja-JP" altLang="en-US" dirty="0"/>
              <a:t>本の線分に囲まれた図形</a:t>
            </a:r>
          </a:p>
        </p:txBody>
      </p:sp>
      <p:sp>
        <p:nvSpPr>
          <p:cNvPr id="4" name="スライド番号プレースホルダー 3"/>
          <p:cNvSpPr>
            <a:spLocks noGrp="1"/>
          </p:cNvSpPr>
          <p:nvPr>
            <p:ph type="sldNum" sz="quarter" idx="12"/>
          </p:nvPr>
        </p:nvSpPr>
        <p:spPr/>
        <p:txBody>
          <a:bodyPr/>
          <a:lstStyle/>
          <a:p>
            <a:fld id="{08AD9FC3-80BE-4E51-9FE6-EAD45F3D239D}" type="slidenum">
              <a:rPr lang="en-US" altLang="ja-JP" smtClean="0"/>
              <a:pPr/>
              <a:t>7</a:t>
            </a:fld>
            <a:endParaRPr lang="en-US" altLang="ja-JP" dirty="0"/>
          </a:p>
        </p:txBody>
      </p:sp>
    </p:spTree>
    <p:extLst>
      <p:ext uri="{BB962C8B-B14F-4D97-AF65-F5344CB8AC3E}">
        <p14:creationId xmlns:p14="http://schemas.microsoft.com/office/powerpoint/2010/main" val="1050860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いろいろな定義</a:t>
            </a:r>
            <a:r>
              <a:rPr kumimoji="1" lang="en-US" altLang="ja-JP" dirty="0"/>
              <a:t>2</a:t>
            </a:r>
            <a:endParaRPr kumimoji="1" lang="ja-JP" altLang="en-US" dirty="0"/>
          </a:p>
        </p:txBody>
      </p:sp>
      <p:sp>
        <p:nvSpPr>
          <p:cNvPr id="3" name="コンテンツ プレースホルダー 2"/>
          <p:cNvSpPr>
            <a:spLocks noGrp="1"/>
          </p:cNvSpPr>
          <p:nvPr>
            <p:ph idx="1"/>
          </p:nvPr>
        </p:nvSpPr>
        <p:spPr>
          <a:xfrm>
            <a:off x="457200" y="1124744"/>
            <a:ext cx="6491064" cy="3960440"/>
          </a:xfrm>
        </p:spPr>
        <p:txBody>
          <a:bodyPr>
            <a:normAutofit fontScale="70000" lnSpcReduction="20000"/>
          </a:bodyPr>
          <a:lstStyle/>
          <a:p>
            <a:r>
              <a:rPr kumimoji="1" lang="ja-JP" altLang="en-US" dirty="0">
                <a:solidFill>
                  <a:srgbClr val="0000FF"/>
                </a:solidFill>
              </a:rPr>
              <a:t>三角形</a:t>
            </a:r>
            <a:r>
              <a:rPr kumimoji="1" lang="ja-JP" altLang="en-US" dirty="0"/>
              <a:t>　</a:t>
            </a:r>
            <a:r>
              <a:rPr kumimoji="1" lang="en-US" altLang="ja-JP" dirty="0"/>
              <a:t>3</a:t>
            </a:r>
            <a:r>
              <a:rPr kumimoji="1" lang="ja-JP" altLang="en-US" dirty="0" err="1"/>
              <a:t>つの</a:t>
            </a:r>
            <a:r>
              <a:rPr kumimoji="1" lang="ja-JP" altLang="en-US" dirty="0"/>
              <a:t>線分で囲まれた図形</a:t>
            </a:r>
            <a:endParaRPr kumimoji="1" lang="en-US" altLang="ja-JP" dirty="0"/>
          </a:p>
          <a:p>
            <a:r>
              <a:rPr kumimoji="1" lang="ja-JP" altLang="en-US" dirty="0">
                <a:solidFill>
                  <a:srgbClr val="0000FF"/>
                </a:solidFill>
              </a:rPr>
              <a:t>正三角形</a:t>
            </a:r>
            <a:r>
              <a:rPr kumimoji="1" lang="ja-JP" altLang="en-US" dirty="0"/>
              <a:t>　</a:t>
            </a:r>
            <a:r>
              <a:rPr kumimoji="1" lang="en-US" altLang="ja-JP" dirty="0"/>
              <a:t>3</a:t>
            </a:r>
            <a:r>
              <a:rPr kumimoji="1" lang="ja-JP" altLang="en-US" dirty="0" err="1"/>
              <a:t>つの</a:t>
            </a:r>
            <a:r>
              <a:rPr kumimoji="1" lang="ja-JP" altLang="en-US" dirty="0"/>
              <a:t>線分が同じ長さ</a:t>
            </a:r>
            <a:endParaRPr kumimoji="1" lang="en-US" altLang="ja-JP" dirty="0"/>
          </a:p>
          <a:p>
            <a:r>
              <a:rPr kumimoji="1" lang="ja-JP" altLang="en-US" dirty="0">
                <a:solidFill>
                  <a:srgbClr val="0000FF"/>
                </a:solidFill>
              </a:rPr>
              <a:t>二等辺三角形</a:t>
            </a:r>
            <a:r>
              <a:rPr kumimoji="1" lang="ja-JP" altLang="en-US" dirty="0"/>
              <a:t>　</a:t>
            </a:r>
            <a:r>
              <a:rPr kumimoji="1" lang="en-US" altLang="ja-JP" dirty="0"/>
              <a:t>2</a:t>
            </a:r>
            <a:r>
              <a:rPr kumimoji="1" lang="ja-JP" altLang="en-US" dirty="0" err="1"/>
              <a:t>つの</a:t>
            </a:r>
            <a:r>
              <a:rPr kumimoji="1" lang="ja-JP" altLang="en-US" dirty="0"/>
              <a:t>線分が同じ長さ</a:t>
            </a:r>
            <a:endParaRPr kumimoji="1" lang="en-US" altLang="ja-JP" dirty="0"/>
          </a:p>
          <a:p>
            <a:r>
              <a:rPr kumimoji="1" lang="ja-JP" altLang="en-US" dirty="0">
                <a:solidFill>
                  <a:srgbClr val="0000FF"/>
                </a:solidFill>
              </a:rPr>
              <a:t>直角二等辺三角形</a:t>
            </a:r>
            <a:endParaRPr kumimoji="1" lang="en-US" altLang="ja-JP" dirty="0">
              <a:solidFill>
                <a:srgbClr val="0000FF"/>
              </a:solidFill>
            </a:endParaRPr>
          </a:p>
          <a:p>
            <a:r>
              <a:rPr kumimoji="1" lang="ja-JP" altLang="en-US" dirty="0">
                <a:solidFill>
                  <a:srgbClr val="0000FF"/>
                </a:solidFill>
              </a:rPr>
              <a:t>頂点</a:t>
            </a:r>
            <a:r>
              <a:rPr kumimoji="1" lang="ja-JP" altLang="en-US" dirty="0"/>
              <a:t>　直線図形の線分の端の点</a:t>
            </a:r>
            <a:endParaRPr kumimoji="1" lang="en-US" altLang="ja-JP" dirty="0"/>
          </a:p>
          <a:p>
            <a:r>
              <a:rPr kumimoji="1" lang="ja-JP" altLang="en-US" dirty="0">
                <a:solidFill>
                  <a:srgbClr val="0000FF"/>
                </a:solidFill>
              </a:rPr>
              <a:t>辺</a:t>
            </a:r>
            <a:r>
              <a:rPr kumimoji="1" lang="ja-JP" altLang="en-US" dirty="0"/>
              <a:t>　直線図形に</a:t>
            </a:r>
            <a:r>
              <a:rPr lang="ja-JP" altLang="en-US" dirty="0"/>
              <a:t>おける線分四角形　四辺形</a:t>
            </a:r>
            <a:endParaRPr lang="en-US" altLang="ja-JP" dirty="0"/>
          </a:p>
          <a:p>
            <a:pPr marL="0" indent="0">
              <a:buNone/>
            </a:pPr>
            <a:r>
              <a:rPr lang="ja-JP" altLang="en-US" dirty="0"/>
              <a:t>　</a:t>
            </a:r>
          </a:p>
          <a:p>
            <a:r>
              <a:rPr lang="ja-JP" altLang="en-US" dirty="0">
                <a:solidFill>
                  <a:srgbClr val="0000FF"/>
                </a:solidFill>
              </a:rPr>
              <a:t>正方形</a:t>
            </a:r>
            <a:r>
              <a:rPr lang="ja-JP" altLang="en-US" dirty="0"/>
              <a:t>　すべての辺の長さが等しく，角が直角</a:t>
            </a:r>
          </a:p>
          <a:p>
            <a:r>
              <a:rPr lang="ja-JP" altLang="en-US" dirty="0">
                <a:solidFill>
                  <a:srgbClr val="0000FF"/>
                </a:solidFill>
              </a:rPr>
              <a:t>長方形</a:t>
            </a:r>
            <a:r>
              <a:rPr lang="ja-JP" altLang="en-US" dirty="0"/>
              <a:t>　</a:t>
            </a:r>
            <a:r>
              <a:rPr lang="en-US" altLang="ja-JP" dirty="0"/>
              <a:t>2</a:t>
            </a:r>
            <a:r>
              <a:rPr lang="ja-JP" altLang="en-US" dirty="0"/>
              <a:t>組の辺の長さが等しく，角が直角</a:t>
            </a:r>
          </a:p>
          <a:p>
            <a:r>
              <a:rPr lang="ja-JP" altLang="en-US" dirty="0">
                <a:solidFill>
                  <a:srgbClr val="0000FF"/>
                </a:solidFill>
              </a:rPr>
              <a:t>平行四辺形</a:t>
            </a:r>
            <a:r>
              <a:rPr lang="ja-JP" altLang="en-US" dirty="0"/>
              <a:t>　</a:t>
            </a:r>
            <a:r>
              <a:rPr lang="en-US" altLang="ja-JP" dirty="0"/>
              <a:t>2</a:t>
            </a:r>
            <a:r>
              <a:rPr lang="ja-JP" altLang="en-US" dirty="0"/>
              <a:t>組の辺の長さが等しく，角が直角でない</a:t>
            </a:r>
          </a:p>
          <a:p>
            <a:r>
              <a:rPr lang="ja-JP" altLang="en-US" dirty="0">
                <a:solidFill>
                  <a:srgbClr val="0000FF"/>
                </a:solidFill>
              </a:rPr>
              <a:t>菱形</a:t>
            </a:r>
            <a:r>
              <a:rPr lang="ja-JP" altLang="en-US" dirty="0"/>
              <a:t>　すべての辺の長さが等しいが，角が直角でない</a:t>
            </a:r>
          </a:p>
          <a:p>
            <a:r>
              <a:rPr lang="ja-JP" altLang="en-US" dirty="0">
                <a:solidFill>
                  <a:srgbClr val="0000FF"/>
                </a:solidFill>
              </a:rPr>
              <a:t>台形</a:t>
            </a:r>
            <a:r>
              <a:rPr lang="ja-JP" altLang="en-US" dirty="0"/>
              <a:t>　</a:t>
            </a:r>
            <a:r>
              <a:rPr lang="en-US" altLang="ja-JP" dirty="0"/>
              <a:t>1</a:t>
            </a:r>
            <a:r>
              <a:rPr lang="ja-JP" altLang="en-US" dirty="0"/>
              <a:t>組の辺が平行　</a:t>
            </a:r>
            <a:r>
              <a:rPr lang="en-US" altLang="ja-JP" dirty="0"/>
              <a:t>cf.</a:t>
            </a:r>
            <a:r>
              <a:rPr lang="ja-JP" altLang="en-US" dirty="0"/>
              <a:t>等脚台形　</a:t>
            </a:r>
          </a:p>
          <a:p>
            <a:endParaRPr kumimoji="1"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08AD9FC3-80BE-4E51-9FE6-EAD45F3D239D}" type="slidenum">
              <a:rPr lang="en-US" altLang="ja-JP" smtClean="0"/>
              <a:pPr/>
              <a:t>8</a:t>
            </a:fld>
            <a:endParaRPr lang="en-US" altLang="ja-JP" dirty="0"/>
          </a:p>
        </p:txBody>
      </p:sp>
      <p:sp>
        <p:nvSpPr>
          <p:cNvPr id="12" name="二等辺三角形 11"/>
          <p:cNvSpPr/>
          <p:nvPr/>
        </p:nvSpPr>
        <p:spPr>
          <a:xfrm>
            <a:off x="3419872" y="5068348"/>
            <a:ext cx="1656184" cy="1584176"/>
          </a:xfrm>
          <a:prstGeom prst="triangle">
            <a:avLst/>
          </a:prstGeom>
          <a:solidFill>
            <a:srgbClr val="00FFFF">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矢印コネクタ 15"/>
          <p:cNvCxnSpPr>
            <a:endCxn id="12" idx="0"/>
          </p:cNvCxnSpPr>
          <p:nvPr/>
        </p:nvCxnSpPr>
        <p:spPr>
          <a:xfrm flipV="1">
            <a:off x="2735796" y="5068348"/>
            <a:ext cx="1512168" cy="2880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endCxn id="12" idx="2"/>
          </p:cNvCxnSpPr>
          <p:nvPr/>
        </p:nvCxnSpPr>
        <p:spPr>
          <a:xfrm>
            <a:off x="2735796" y="5356380"/>
            <a:ext cx="684076" cy="12961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2735796" y="5356380"/>
            <a:ext cx="2196244" cy="12116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2080321" y="5186472"/>
            <a:ext cx="864096" cy="369332"/>
          </a:xfrm>
          <a:prstGeom prst="rect">
            <a:avLst/>
          </a:prstGeom>
          <a:noFill/>
        </p:spPr>
        <p:txBody>
          <a:bodyPr wrap="square" rtlCol="0">
            <a:spAutoFit/>
          </a:bodyPr>
          <a:lstStyle/>
          <a:p>
            <a:r>
              <a:rPr kumimoji="1" lang="ja-JP" altLang="en-US" dirty="0"/>
              <a:t>頂点</a:t>
            </a:r>
          </a:p>
        </p:txBody>
      </p:sp>
      <p:cxnSp>
        <p:nvCxnSpPr>
          <p:cNvPr id="23" name="直線矢印コネクタ 22"/>
          <p:cNvCxnSpPr/>
          <p:nvPr/>
        </p:nvCxnSpPr>
        <p:spPr>
          <a:xfrm flipH="1">
            <a:off x="3995936" y="5644412"/>
            <a:ext cx="2376264" cy="144016"/>
          </a:xfrm>
          <a:prstGeom prst="straightConnector1">
            <a:avLst/>
          </a:prstGeom>
          <a:ln>
            <a:solidFill>
              <a:srgbClr val="FF33CC"/>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a:endCxn id="12" idx="3"/>
          </p:cNvCxnSpPr>
          <p:nvPr/>
        </p:nvCxnSpPr>
        <p:spPr>
          <a:xfrm flipH="1">
            <a:off x="4247964" y="5644412"/>
            <a:ext cx="2124236" cy="1008112"/>
          </a:xfrm>
          <a:prstGeom prst="straightConnector1">
            <a:avLst/>
          </a:prstGeom>
          <a:ln>
            <a:solidFill>
              <a:srgbClr val="FF33CC"/>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flipH="1">
            <a:off x="4860032" y="5644412"/>
            <a:ext cx="1512168" cy="288032"/>
          </a:xfrm>
          <a:prstGeom prst="straightConnector1">
            <a:avLst/>
          </a:prstGeom>
          <a:ln>
            <a:solidFill>
              <a:srgbClr val="FF33CC"/>
            </a:solidFill>
            <a:tailEnd type="triangle"/>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6444208" y="5477919"/>
            <a:ext cx="828092" cy="369332"/>
          </a:xfrm>
          <a:prstGeom prst="rect">
            <a:avLst/>
          </a:prstGeom>
          <a:noFill/>
        </p:spPr>
        <p:txBody>
          <a:bodyPr wrap="square" rtlCol="0">
            <a:spAutoFit/>
          </a:bodyPr>
          <a:lstStyle/>
          <a:p>
            <a:r>
              <a:rPr kumimoji="1" lang="ja-JP" altLang="en-US" dirty="0"/>
              <a:t>辺</a:t>
            </a:r>
          </a:p>
        </p:txBody>
      </p:sp>
    </p:spTree>
    <p:extLst>
      <p:ext uri="{BB962C8B-B14F-4D97-AF65-F5344CB8AC3E}">
        <p14:creationId xmlns:p14="http://schemas.microsoft.com/office/powerpoint/2010/main" val="2865689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定義と定理</a:t>
            </a:r>
            <a:endParaRPr kumimoji="1" lang="ja-JP" altLang="en-US" dirty="0"/>
          </a:p>
        </p:txBody>
      </p:sp>
      <p:sp>
        <p:nvSpPr>
          <p:cNvPr id="3" name="コンテンツ プレースホルダー 2"/>
          <p:cNvSpPr>
            <a:spLocks noGrp="1"/>
          </p:cNvSpPr>
          <p:nvPr>
            <p:ph idx="1"/>
          </p:nvPr>
        </p:nvSpPr>
        <p:spPr>
          <a:xfrm>
            <a:off x="457200" y="1124743"/>
            <a:ext cx="8229600" cy="2016225"/>
          </a:xfrm>
        </p:spPr>
        <p:txBody>
          <a:bodyPr>
            <a:normAutofit/>
          </a:bodyPr>
          <a:lstStyle/>
          <a:p>
            <a:r>
              <a:rPr kumimoji="1" lang="ja-JP" altLang="en-US" dirty="0" smtClean="0"/>
              <a:t>定義</a:t>
            </a:r>
            <a:endParaRPr kumimoji="1" lang="en-US" altLang="ja-JP" dirty="0" smtClean="0"/>
          </a:p>
          <a:p>
            <a:pPr lvl="1"/>
            <a:r>
              <a:rPr kumimoji="1" lang="ja-JP" altLang="en-US" dirty="0" smtClean="0"/>
              <a:t>用語の意味を明確に規定する文章</a:t>
            </a:r>
            <a:endParaRPr kumimoji="1" lang="en-US" altLang="ja-JP" dirty="0" smtClean="0"/>
          </a:p>
          <a:p>
            <a:r>
              <a:rPr lang="ja-JP" altLang="en-US" dirty="0" smtClean="0"/>
              <a:t>定理（命題）</a:t>
            </a:r>
            <a:endParaRPr lang="en-US" altLang="ja-JP" dirty="0" smtClean="0"/>
          </a:p>
          <a:p>
            <a:pPr lvl="1"/>
            <a:r>
              <a:rPr lang="ja-JP" altLang="en-US" dirty="0" smtClean="0"/>
              <a:t>真偽の判定をすることができる内容（文章）</a:t>
            </a:r>
            <a:endParaRPr kumimoji="1" lang="ja-JP" altLang="en-US" dirty="0"/>
          </a:p>
        </p:txBody>
      </p:sp>
      <p:sp>
        <p:nvSpPr>
          <p:cNvPr id="5" name="スライド番号プレースホルダー 4"/>
          <p:cNvSpPr>
            <a:spLocks noGrp="1"/>
          </p:cNvSpPr>
          <p:nvPr>
            <p:ph type="sldNum" sz="quarter" idx="12"/>
          </p:nvPr>
        </p:nvSpPr>
        <p:spPr/>
        <p:txBody>
          <a:bodyPr/>
          <a:lstStyle/>
          <a:p>
            <a:fld id="{08AD9FC3-80BE-4E51-9FE6-EAD45F3D239D}" type="slidenum">
              <a:rPr lang="en-US" altLang="ja-JP" smtClean="0"/>
              <a:pPr/>
              <a:t>9</a:t>
            </a:fld>
            <a:endParaRPr lang="en-US" altLang="ja-JP" dirty="0"/>
          </a:p>
        </p:txBody>
      </p:sp>
      <p:sp>
        <p:nvSpPr>
          <p:cNvPr id="4" name="二等辺三角形 3"/>
          <p:cNvSpPr/>
          <p:nvPr/>
        </p:nvSpPr>
        <p:spPr>
          <a:xfrm>
            <a:off x="575556" y="3444984"/>
            <a:ext cx="1512168" cy="1872208"/>
          </a:xfrm>
          <a:prstGeom prst="triangle">
            <a:avLst/>
          </a:prstGeom>
          <a:solidFill>
            <a:srgbClr val="00FFFF">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2627784" y="3717032"/>
            <a:ext cx="6408712" cy="1261884"/>
          </a:xfrm>
          <a:prstGeom prst="rect">
            <a:avLst/>
          </a:prstGeom>
          <a:noFill/>
        </p:spPr>
        <p:txBody>
          <a:bodyPr wrap="square" rtlCol="0">
            <a:spAutoFit/>
          </a:bodyPr>
          <a:lstStyle/>
          <a:p>
            <a:r>
              <a:rPr lang="ja-JP" altLang="en-US" sz="2800" b="1" dirty="0">
                <a:solidFill>
                  <a:srgbClr val="FF0000"/>
                </a:solidFill>
              </a:rPr>
              <a:t>二</a:t>
            </a:r>
            <a:r>
              <a:rPr kumimoji="1" lang="ja-JP" altLang="en-US" sz="2800" b="1" dirty="0" smtClean="0">
                <a:solidFill>
                  <a:srgbClr val="FF0000"/>
                </a:solidFill>
              </a:rPr>
              <a:t>等辺三角形の場合</a:t>
            </a:r>
            <a:endParaRPr kumimoji="1" lang="en-US" altLang="ja-JP" sz="2800" b="1" dirty="0" smtClean="0">
              <a:solidFill>
                <a:srgbClr val="FF0000"/>
              </a:solidFill>
            </a:endParaRPr>
          </a:p>
          <a:p>
            <a:r>
              <a:rPr kumimoji="1" lang="ja-JP" altLang="en-US" sz="2400" dirty="0" smtClean="0">
                <a:solidFill>
                  <a:srgbClr val="0000FF"/>
                </a:solidFill>
              </a:rPr>
              <a:t>定義</a:t>
            </a:r>
            <a:r>
              <a:rPr kumimoji="1" lang="ja-JP" altLang="en-US" sz="2400" dirty="0" smtClean="0"/>
              <a:t>　</a:t>
            </a:r>
            <a:r>
              <a:rPr kumimoji="1" lang="en-US" altLang="ja-JP" sz="2400" dirty="0" smtClean="0"/>
              <a:t>2</a:t>
            </a:r>
            <a:r>
              <a:rPr kumimoji="1" lang="ja-JP" altLang="en-US" sz="2400" dirty="0" smtClean="0"/>
              <a:t>辺の長さが等しい　</a:t>
            </a:r>
            <a:r>
              <a:rPr kumimoji="1" lang="ja-JP" altLang="en-US" sz="2400" b="1" dirty="0" smtClean="0">
                <a:solidFill>
                  <a:srgbClr val="FF0000"/>
                </a:solidFill>
              </a:rPr>
              <a:t>教えること</a:t>
            </a:r>
            <a:endParaRPr lang="en-US" altLang="ja-JP" sz="2400" b="1" dirty="0">
              <a:solidFill>
                <a:srgbClr val="FF0000"/>
              </a:solidFill>
            </a:endParaRPr>
          </a:p>
          <a:p>
            <a:r>
              <a:rPr kumimoji="1" lang="ja-JP" altLang="en-US" sz="2400" dirty="0" smtClean="0">
                <a:solidFill>
                  <a:srgbClr val="0000FF"/>
                </a:solidFill>
              </a:rPr>
              <a:t>定理</a:t>
            </a:r>
            <a:r>
              <a:rPr kumimoji="1" lang="ja-JP" altLang="en-US" sz="2400" dirty="0" smtClean="0"/>
              <a:t>　</a:t>
            </a:r>
            <a:r>
              <a:rPr kumimoji="1" lang="en-US" altLang="ja-JP" sz="2400" dirty="0" smtClean="0"/>
              <a:t>2</a:t>
            </a:r>
            <a:r>
              <a:rPr kumimoji="1" lang="ja-JP" altLang="en-US" sz="2400" dirty="0" err="1" smtClean="0"/>
              <a:t>つの</a:t>
            </a:r>
            <a:r>
              <a:rPr kumimoji="1" lang="ja-JP" altLang="en-US" sz="2400" dirty="0" smtClean="0"/>
              <a:t>底角は等しい　</a:t>
            </a:r>
            <a:r>
              <a:rPr kumimoji="1" lang="ja-JP" altLang="en-US" sz="2400" b="1" dirty="0" smtClean="0">
                <a:solidFill>
                  <a:srgbClr val="FF0000"/>
                </a:solidFill>
              </a:rPr>
              <a:t>考える・検証すること</a:t>
            </a:r>
            <a:endParaRPr kumimoji="1" lang="ja-JP" altLang="en-US" sz="2400" b="1" dirty="0">
              <a:solidFill>
                <a:srgbClr val="FF0000"/>
              </a:solidFill>
            </a:endParaRPr>
          </a:p>
        </p:txBody>
      </p:sp>
      <p:cxnSp>
        <p:nvCxnSpPr>
          <p:cNvPr id="10" name="直線コネクタ 9"/>
          <p:cNvCxnSpPr/>
          <p:nvPr/>
        </p:nvCxnSpPr>
        <p:spPr>
          <a:xfrm>
            <a:off x="827584" y="4364313"/>
            <a:ext cx="216024" cy="1080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flipH="1">
            <a:off x="1555027" y="4327082"/>
            <a:ext cx="280669" cy="108012"/>
          </a:xfrm>
          <a:prstGeom prst="line">
            <a:avLst/>
          </a:prstGeom>
        </p:spPr>
        <p:style>
          <a:lnRef idx="1">
            <a:schemeClr val="accent1"/>
          </a:lnRef>
          <a:fillRef idx="0">
            <a:schemeClr val="accent1"/>
          </a:fillRef>
          <a:effectRef idx="0">
            <a:schemeClr val="accent1"/>
          </a:effectRef>
          <a:fontRef idx="minor">
            <a:schemeClr val="tx1"/>
          </a:fontRef>
        </p:style>
      </p:cxnSp>
      <p:sp>
        <p:nvSpPr>
          <p:cNvPr id="25" name="円弧 24"/>
          <p:cNvSpPr/>
          <p:nvPr/>
        </p:nvSpPr>
        <p:spPr>
          <a:xfrm>
            <a:off x="431540" y="5065164"/>
            <a:ext cx="504056" cy="504056"/>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7" name="円弧 26"/>
          <p:cNvSpPr/>
          <p:nvPr/>
        </p:nvSpPr>
        <p:spPr>
          <a:xfrm rot="16200000">
            <a:off x="1727720" y="5065164"/>
            <a:ext cx="504056" cy="504056"/>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20904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4482</TotalTime>
  <Words>812</Words>
  <Application>Microsoft Office PowerPoint</Application>
  <PresentationFormat>画面に合わせる (4:3)</PresentationFormat>
  <Paragraphs>117</Paragraphs>
  <Slides>11</Slides>
  <Notes>0</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Office ​​テーマ</vt:lpstr>
      <vt:lpstr>ユークリッドの　『原論』</vt:lpstr>
      <vt:lpstr>公準（原理として認める）</vt:lpstr>
      <vt:lpstr>公理（共通の真理）</vt:lpstr>
      <vt:lpstr>定義</vt:lpstr>
      <vt:lpstr>定義</vt:lpstr>
      <vt:lpstr>定義</vt:lpstr>
      <vt:lpstr>いろいろな定義</vt:lpstr>
      <vt:lpstr>いろいろな定義2</vt:lpstr>
      <vt:lpstr>定義と定理</vt:lpstr>
      <vt:lpstr>垂直と平行</vt:lpstr>
      <vt:lpstr>参考・引用文献</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user</dc:creator>
  <cp:lastModifiedBy>manabu</cp:lastModifiedBy>
  <cp:revision>164</cp:revision>
  <cp:lastPrinted>2016-02-27T05:36:35Z</cp:lastPrinted>
  <dcterms:created xsi:type="dcterms:W3CDTF">2010-08-05T00:41:06Z</dcterms:created>
  <dcterms:modified xsi:type="dcterms:W3CDTF">2016-11-15T15:11:09Z</dcterms:modified>
</cp:coreProperties>
</file>